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5" r:id="rId3"/>
    <p:sldId id="301" r:id="rId4"/>
    <p:sldId id="290" r:id="rId5"/>
    <p:sldId id="291" r:id="rId6"/>
    <p:sldId id="292" r:id="rId7"/>
    <p:sldId id="313" r:id="rId8"/>
    <p:sldId id="302" r:id="rId9"/>
    <p:sldId id="305" r:id="rId10"/>
    <p:sldId id="306" r:id="rId11"/>
    <p:sldId id="293" r:id="rId12"/>
    <p:sldId id="304" r:id="rId13"/>
    <p:sldId id="314" r:id="rId14"/>
    <p:sldId id="296" r:id="rId15"/>
    <p:sldId id="315" r:id="rId16"/>
    <p:sldId id="312" r:id="rId17"/>
    <p:sldId id="2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85089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97C5DF-D6C9-4ABD-B0A6-022113DA5290}" type="datetimeFigureOut">
              <a:rPr lang="fr-BE" smtClean="0"/>
              <a:t>13/04/2022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68673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79727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689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45455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4"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82479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4"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57720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286357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62167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89284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204139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7C5DF-D6C9-4ABD-B0A6-022113DA5290}" type="datetimeFigureOut">
              <a:rPr lang="fr-BE" smtClean="0"/>
              <a:t>13/04/2022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41114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97C5DF-D6C9-4ABD-B0A6-022113DA5290}" type="datetimeFigureOut">
              <a:rPr lang="fr-BE" smtClean="0"/>
              <a:t>13/04/2022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331070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3"/>
          <p:cNvSpPr>
            <a:spLocks noGrp="1"/>
          </p:cNvSpPr>
          <p:nvPr>
            <p:ph type="ftr" sz="quarter" idx="11"/>
          </p:nvPr>
        </p:nvSpPr>
        <p:spPr/>
        <p:txBody>
          <a:bodyPr/>
          <a:lstStyle/>
          <a:p>
            <a:endParaRPr lang="fr-BE"/>
          </a:p>
        </p:txBody>
      </p:sp>
      <p:sp>
        <p:nvSpPr>
          <p:cNvPr id="6" name="Slide Number Placeholder 4"/>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222333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2"/>
          <p:cNvSpPr>
            <a:spLocks noGrp="1"/>
          </p:cNvSpPr>
          <p:nvPr>
            <p:ph type="ftr" sz="quarter" idx="11"/>
          </p:nvPr>
        </p:nvSpPr>
        <p:spPr/>
        <p:txBody>
          <a:bodyPr/>
          <a:lstStyle/>
          <a:p>
            <a:endParaRPr lang="fr-BE"/>
          </a:p>
        </p:txBody>
      </p:sp>
      <p:sp>
        <p:nvSpPr>
          <p:cNvPr id="6" name="Slide Number Placeholder 3"/>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85766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A97C5DF-D6C9-4ABD-B0A6-022113DA5290}" type="datetimeFigureOut">
              <a:rPr lang="fr-BE" smtClean="0"/>
              <a:t>13/04/2022</a:t>
            </a:fld>
            <a:endParaRPr lang="fr-BE"/>
          </a:p>
        </p:txBody>
      </p:sp>
      <p:sp>
        <p:nvSpPr>
          <p:cNvPr id="5" name="Footer Placeholder 5"/>
          <p:cNvSpPr>
            <a:spLocks noGrp="1"/>
          </p:cNvSpPr>
          <p:nvPr>
            <p:ph type="ftr" sz="quarter" idx="11"/>
          </p:nvPr>
        </p:nvSpPr>
        <p:spPr/>
        <p:txBody>
          <a:bodyPr/>
          <a:lstStyle/>
          <a:p>
            <a:endParaRPr lang="fr-BE"/>
          </a:p>
        </p:txBody>
      </p:sp>
      <p:sp>
        <p:nvSpPr>
          <p:cNvPr id="6" name="Slide Number Placeholder 6"/>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13219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97C5DF-D6C9-4ABD-B0A6-022113DA5290}" type="datetimeFigureOut">
              <a:rPr lang="fr-BE" smtClean="0"/>
              <a:t>13/04/2022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0098F0B-914D-4937-ABF2-46FFCB2381E1}" type="slidenum">
              <a:rPr lang="fr-BE" smtClean="0"/>
              <a:t>‹#›</a:t>
            </a:fld>
            <a:endParaRPr lang="fr-BE"/>
          </a:p>
        </p:txBody>
      </p:sp>
    </p:spTree>
    <p:extLst>
      <p:ext uri="{BB962C8B-B14F-4D97-AF65-F5344CB8AC3E}">
        <p14:creationId xmlns:p14="http://schemas.microsoft.com/office/powerpoint/2010/main" val="53865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A97C5DF-D6C9-4ABD-B0A6-022113DA5290}" type="datetimeFigureOut">
              <a:rPr lang="fr-BE" smtClean="0"/>
              <a:t>13/04/2022</a:t>
            </a:fld>
            <a:endParaRPr lang="fr-B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B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098F0B-914D-4937-ABF2-46FFCB2381E1}" type="slidenum">
              <a:rPr lang="fr-BE" smtClean="0"/>
              <a:t>‹#›</a:t>
            </a:fld>
            <a:endParaRPr lang="fr-BE"/>
          </a:p>
        </p:txBody>
      </p:sp>
    </p:spTree>
    <p:extLst>
      <p:ext uri="{BB962C8B-B14F-4D97-AF65-F5344CB8AC3E}">
        <p14:creationId xmlns:p14="http://schemas.microsoft.com/office/powerpoint/2010/main" val="201809590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uria.europa.eu/juris/document/document.jsf?text=&amp;docid=81396&amp;pageIndex=0&amp;doclang=FR&amp;mode=lst&amp;dir=&amp;occ=first&amp;part=1&amp;cid=4653942" TargetMode="External"/><Relationship Id="rId2" Type="http://schemas.openxmlformats.org/officeDocument/2006/relationships/hyperlink" Target="https://curia.europa.eu/juris/document/document.jsf?text=&amp;docid=48356&amp;pageIndex=0&amp;doclang=FR&amp;mode=lst&amp;dir=&amp;occ=first&amp;part=1&amp;cid=4652661"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curia.europa.eu/juris/document/document.jsf?text=&amp;docid=158423&amp;pageIndex=0&amp;doclang=FR&amp;mode=lst&amp;dir=&amp;occ=first&amp;part=1&amp;cid=4656111" TargetMode="External"/><Relationship Id="rId2" Type="http://schemas.openxmlformats.org/officeDocument/2006/relationships/hyperlink" Target="https://curia.europa.eu/juris/document/document.jsf?text=&amp;docid=56965&amp;pageIndex=0&amp;doclang=FR&amp;mode=lst&amp;dir=&amp;occ=first&amp;part=1&amp;cid=4655579"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uria.europa.eu/juris/document/document.jsf?text=&amp;docid=49007&amp;pageIndex=0&amp;doclang=FR&amp;mode=lst&amp;dir=&amp;occ=first&amp;part=1&amp;cid=465891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uria.europa.eu/juris/document/document.jsf?text=&amp;docid=111961&amp;pageIndex=0&amp;doclang=FR&amp;mode=lst&amp;dir=&amp;occ=first&amp;part=1&amp;cid=4660376" TargetMode="External"/><Relationship Id="rId2" Type="http://schemas.openxmlformats.org/officeDocument/2006/relationships/hyperlink" Target="https://curia.europa.eu/juris/document/document.jsf?text=&amp;docid=79191&amp;pageIndex=0&amp;doclang=FR&amp;mode=lst&amp;dir=&amp;occ=first&amp;part=1&amp;cid=465985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uria.europa.eu/juris/document/document.jsf?text=&amp;docid=81397&amp;pageIndex=0&amp;doclang=FR&amp;mode=lst&amp;dir=&amp;occ=first&amp;part=1&amp;cid=466169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uria.europa.eu/juris/liste.jsf?language=fr&amp;jur=C%2CT%2CF&amp;num=C-158/96&amp;parties=&amp;dates=error&amp;docnodecision=docnodecision&amp;allcommjo=allcommjo&amp;affint=affint&amp;affclose=affclose&amp;alldocrec=alldocrec&amp;docdecision=docdecision&amp;docor=docor&amp;docav=docav&amp;docsom=docsom&amp;docinf=docinf&amp;alldocnorec=alldocnorec&amp;docnoor=docnoor&amp;docppoag=docppoag&amp;radtypeord=on&amp;newform=newform&amp;docj=docj&amp;docop=docop&amp;docnoj=docnoj&amp;typeord=ALL&amp;domaine=&amp;mots=&amp;resmax=100&amp;Submit=Recherch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uria.europa.eu/juris/liste.jsf?language=fr&amp;jur=C%2CT%2CF&amp;num=C-120/95&amp;parties=&amp;dates=error&amp;docnodecision=docnodecision&amp;allcommjo=allcommjo&amp;affint=affint&amp;affclose=affclose&amp;alldocrec=alldocrec&amp;docdecision=docdecision&amp;docor=docor&amp;docav=docav&amp;docsom=docsom&amp;docinf=docinf&amp;alldocnorec=alldocnorec&amp;docnoor=docnoor&amp;docppoag=docppoag&amp;radtypeord=on&amp;newform=newform&amp;docj=docj&amp;docop=docop&amp;docnoj=docnoj&amp;typeord=ALL&amp;domaine=&amp;mots=&amp;resmax=100&amp;Submit=Recherch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uria.europa.eu/juris/liste.jsf?oqp=&amp;for=&amp;mat=or&amp;lgrec=nl&amp;jge=&amp;td=%3BALL&amp;jur=C%2CT%2CF&amp;num=C-157%252F99&amp;page=1&amp;dates=&amp;pcs=Oor&amp;lg=&amp;pro=&amp;nat=or&amp;cit=none%252CC%252CCJ%252CR%252C2008E%252C%252C%252C%252C%252C%252C%252C%252C%252C%252Ctrue%252Cfalse%252Cfalse&amp;language=fr&amp;avg=&amp;cid=4169552"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curia.europa.eu/juris/liste.jsf?oqp=&amp;for=&amp;mat=or&amp;lgrec=en&amp;jge=&amp;td=%3BALL&amp;jur=C%2CT%2CF&amp;num=C-385%252F99&amp;page=1&amp;dates=&amp;pcs=Oor&amp;lg=&amp;pro=&amp;nat=or&amp;cit=none%252CC%252CCJ%252CR%252C2008E%252C%252C%252C%252C%252C%252C%252C%252C%252C%252Ctrue%252Cfalse%252Cfalse&amp;language=fr&amp;avg=&amp;cid=2639626" TargetMode="External"/><Relationship Id="rId2" Type="http://schemas.openxmlformats.org/officeDocument/2006/relationships/hyperlink" Target="https://curia.europa.eu/juris/liste.jsf?oqp=&amp;for=&amp;mat=or&amp;lgrec=nl&amp;jge=&amp;td=%3BALL&amp;jur=C%2CT%2CF&amp;num=C-157%252F99&amp;page=1&amp;dates=&amp;pcs=Oor&amp;lg=&amp;pro=&amp;nat=or&amp;cit=none%252CC%252CCJ%252CR%252C2008E%252C%252C%252C%252C%252C%252C%252C%252C%252C%252Ctrue%252Cfalse%252Cfalse&amp;language=fr&amp;avg=&amp;cid=4169552"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074" y="770709"/>
            <a:ext cx="10985863" cy="1201782"/>
          </a:xfrm>
        </p:spPr>
        <p:txBody>
          <a:bodyPr/>
          <a:lstStyle/>
          <a:p>
            <a:r>
              <a:rPr lang="fr-BE" dirty="0" smtClean="0"/>
              <a:t>Les soins transfrontaliers </a:t>
            </a:r>
            <a:endParaRPr lang="fr-BE" dirty="0"/>
          </a:p>
        </p:txBody>
      </p:sp>
      <p:sp>
        <p:nvSpPr>
          <p:cNvPr id="3" name="Subtitle 2"/>
          <p:cNvSpPr>
            <a:spLocks noGrp="1"/>
          </p:cNvSpPr>
          <p:nvPr>
            <p:ph type="subTitle" idx="1"/>
          </p:nvPr>
        </p:nvSpPr>
        <p:spPr>
          <a:xfrm>
            <a:off x="1154955" y="2103120"/>
            <a:ext cx="5167468" cy="4402181"/>
          </a:xfrm>
        </p:spPr>
        <p:txBody>
          <a:bodyPr>
            <a:normAutofit/>
          </a:bodyPr>
          <a:lstStyle/>
          <a:p>
            <a:pPr algn="ctr"/>
            <a:endParaRPr lang="fr-BE" dirty="0" smtClean="0"/>
          </a:p>
          <a:p>
            <a:pPr algn="ctr"/>
            <a:endParaRPr lang="fr-BE" dirty="0"/>
          </a:p>
          <a:p>
            <a:pPr algn="ctr"/>
            <a:r>
              <a:rPr lang="fr-BE" dirty="0" smtClean="0"/>
              <a:t>La jurisprudence de la Cour de Justice de l’union européenne</a:t>
            </a:r>
          </a:p>
          <a:p>
            <a:pPr algn="ctr"/>
            <a:endParaRPr lang="fr-BE" dirty="0"/>
          </a:p>
          <a:p>
            <a:pPr algn="ctr"/>
            <a:r>
              <a:rPr lang="fr-BE" dirty="0" smtClean="0"/>
              <a:t>Metz, </a:t>
            </a:r>
            <a:r>
              <a:rPr lang="fr-BE" dirty="0" smtClean="0"/>
              <a:t>28.04.2022</a:t>
            </a:r>
          </a:p>
          <a:p>
            <a:pPr algn="ctr"/>
            <a:endParaRPr lang="fr-BE" dirty="0"/>
          </a:p>
          <a:p>
            <a:pPr algn="ctr"/>
            <a:r>
              <a:rPr lang="fr-BE" sz="1400" dirty="0" smtClean="0"/>
              <a:t>Stefaa</a:t>
            </a:r>
            <a:r>
              <a:rPr lang="fr-BE" sz="1400" dirty="0" smtClean="0"/>
              <a:t>n van der Jeught</a:t>
            </a:r>
          </a:p>
          <a:p>
            <a:pPr algn="ctr"/>
            <a:r>
              <a:rPr lang="fr-BE" sz="1400" dirty="0" smtClean="0"/>
              <a:t>Attaché de presse – Cour de Justice de l’Union Européenne</a:t>
            </a:r>
            <a:endParaRPr lang="fr-BE" sz="1400" dirty="0"/>
          </a:p>
        </p:txBody>
      </p:sp>
      <p:pic>
        <p:nvPicPr>
          <p:cNvPr id="4" name="Picture 3"/>
          <p:cNvPicPr>
            <a:picLocks noChangeAspect="1"/>
          </p:cNvPicPr>
          <p:nvPr/>
        </p:nvPicPr>
        <p:blipFill>
          <a:blip r:embed="rId2"/>
          <a:stretch>
            <a:fillRect/>
          </a:stretch>
        </p:blipFill>
        <p:spPr>
          <a:xfrm>
            <a:off x="6518366" y="2103121"/>
            <a:ext cx="4454434" cy="4402182"/>
          </a:xfrm>
          <a:prstGeom prst="rect">
            <a:avLst/>
          </a:prstGeom>
        </p:spPr>
      </p:pic>
    </p:spTree>
    <p:extLst>
      <p:ext uri="{BB962C8B-B14F-4D97-AF65-F5344CB8AC3E}">
        <p14:creationId xmlns:p14="http://schemas.microsoft.com/office/powerpoint/2010/main" val="112602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7857809" cy="879693"/>
          </a:xfrm>
        </p:spPr>
        <p:txBody>
          <a:bodyPr/>
          <a:lstStyle/>
          <a:p>
            <a:r>
              <a:rPr lang="fr-BE" b="1" dirty="0" smtClean="0"/>
              <a:t>Autorisation préalable</a:t>
            </a:r>
            <a:endParaRPr lang="fr-BE" dirty="0"/>
          </a:p>
        </p:txBody>
      </p:sp>
      <p:sp>
        <p:nvSpPr>
          <p:cNvPr id="3" name="Content Placeholder 2"/>
          <p:cNvSpPr>
            <a:spLocks noGrp="1"/>
          </p:cNvSpPr>
          <p:nvPr>
            <p:ph idx="1"/>
          </p:nvPr>
        </p:nvSpPr>
        <p:spPr>
          <a:xfrm>
            <a:off x="646112" y="1332411"/>
            <a:ext cx="6682152" cy="4820195"/>
          </a:xfrm>
        </p:spPr>
        <p:txBody>
          <a:bodyPr>
            <a:normAutofit/>
          </a:bodyPr>
          <a:lstStyle/>
          <a:p>
            <a:r>
              <a:rPr lang="fr-BE" dirty="0" smtClean="0"/>
              <a:t>L'autorisation ne peut être refusée lorsqu'il apparaît que les soins dont il s'agit figurent parmi les prestations prévues par la législation de l'État membre sur le territoire duquel réside l'intéressé</a:t>
            </a:r>
          </a:p>
          <a:p>
            <a:r>
              <a:rPr lang="fr-BE" dirty="0" smtClean="0"/>
              <a:t>FR-DE; Traitement multidisciplinaire contre la douleur (arrêt </a:t>
            </a:r>
            <a:r>
              <a:rPr lang="fr-BE" dirty="0" err="1" smtClean="0"/>
              <a:t>Inizan</a:t>
            </a:r>
            <a:r>
              <a:rPr lang="fr-BE" dirty="0" smtClean="0"/>
              <a:t> (2003), </a:t>
            </a:r>
            <a:r>
              <a:rPr lang="fr-BE" dirty="0" smtClean="0">
                <a:hlinkClick r:id="rId2"/>
              </a:rPr>
              <a:t>C-56/01</a:t>
            </a:r>
            <a:r>
              <a:rPr lang="fr-BE" dirty="0" smtClean="0"/>
              <a:t>)</a:t>
            </a:r>
          </a:p>
          <a:p>
            <a:endParaRPr lang="fr-BE" dirty="0" smtClean="0"/>
          </a:p>
          <a:p>
            <a:r>
              <a:rPr lang="fr-BE" dirty="0" smtClean="0"/>
              <a:t>Aussi « si </a:t>
            </a:r>
            <a:r>
              <a:rPr lang="fr-BE" dirty="0"/>
              <a:t>la méthode de traitement appliquée à l'étranger correspond à des prestations prises en charge dans l'État membre du </a:t>
            </a:r>
            <a:r>
              <a:rPr lang="fr-BE" dirty="0" smtClean="0"/>
              <a:t>patient » </a:t>
            </a:r>
          </a:p>
          <a:p>
            <a:r>
              <a:rPr lang="fr-BE" dirty="0"/>
              <a:t>BG-DE, mise en place d’applicateurs radioactifs ou d’une </a:t>
            </a:r>
            <a:r>
              <a:rPr lang="fr-BE" dirty="0" err="1" smtClean="0"/>
              <a:t>protonthérapie</a:t>
            </a:r>
            <a:r>
              <a:rPr lang="fr-BE" dirty="0" smtClean="0"/>
              <a:t> (arrêt </a:t>
            </a:r>
            <a:r>
              <a:rPr lang="fr-BE" dirty="0" err="1" smtClean="0"/>
              <a:t>Elchinov</a:t>
            </a:r>
            <a:r>
              <a:rPr lang="fr-BE" dirty="0" smtClean="0"/>
              <a:t> (2010), </a:t>
            </a:r>
            <a:r>
              <a:rPr lang="fr-BE" dirty="0" smtClean="0">
                <a:hlinkClick r:id="rId3"/>
              </a:rPr>
              <a:t>C-173/09</a:t>
            </a:r>
            <a:r>
              <a:rPr lang="fr-BE" dirty="0" smtClean="0"/>
              <a:t>)</a:t>
            </a:r>
            <a:endParaRPr lang="fr-BE" dirty="0"/>
          </a:p>
          <a:p>
            <a:endParaRPr lang="fr-BE" dirty="0" smtClean="0"/>
          </a:p>
          <a:p>
            <a:pPr marL="0" indent="0">
              <a:buNone/>
            </a:pPr>
            <a:endParaRPr lang="fr-BE" dirty="0"/>
          </a:p>
          <a:p>
            <a:endParaRPr lang="fr-BE" dirty="0"/>
          </a:p>
          <a:p>
            <a:endParaRPr lang="fr-BE" dirty="0" smtClean="0"/>
          </a:p>
          <a:p>
            <a:endParaRPr lang="fr-BE" dirty="0"/>
          </a:p>
        </p:txBody>
      </p:sp>
      <p:pic>
        <p:nvPicPr>
          <p:cNvPr id="4" name="Picture 3"/>
          <p:cNvPicPr>
            <a:picLocks noChangeAspect="1"/>
          </p:cNvPicPr>
          <p:nvPr/>
        </p:nvPicPr>
        <p:blipFill>
          <a:blip r:embed="rId4"/>
          <a:stretch>
            <a:fillRect/>
          </a:stretch>
        </p:blipFill>
        <p:spPr>
          <a:xfrm>
            <a:off x="8072847" y="1606731"/>
            <a:ext cx="3591332" cy="3735978"/>
          </a:xfrm>
          <a:prstGeom prst="rect">
            <a:avLst/>
          </a:prstGeom>
        </p:spPr>
      </p:pic>
    </p:spTree>
    <p:extLst>
      <p:ext uri="{BB962C8B-B14F-4D97-AF65-F5344CB8AC3E}">
        <p14:creationId xmlns:p14="http://schemas.microsoft.com/office/powerpoint/2010/main" val="278895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5820"/>
          </a:xfrm>
        </p:spPr>
        <p:txBody>
          <a:bodyPr/>
          <a:lstStyle/>
          <a:p>
            <a:r>
              <a:rPr lang="fr-BE" b="1" dirty="0" smtClean="0"/>
              <a:t>Traitement en temps opportun</a:t>
            </a:r>
            <a:r>
              <a:rPr lang="fr-BE" dirty="0"/>
              <a:t/>
            </a:r>
            <a:br>
              <a:rPr lang="fr-BE" dirty="0"/>
            </a:br>
            <a:endParaRPr lang="fr-BE" b="1" dirty="0"/>
          </a:p>
        </p:txBody>
      </p:sp>
      <p:sp>
        <p:nvSpPr>
          <p:cNvPr id="3" name="Content Placeholder 2"/>
          <p:cNvSpPr>
            <a:spLocks noGrp="1"/>
          </p:cNvSpPr>
          <p:nvPr>
            <p:ph idx="1"/>
          </p:nvPr>
        </p:nvSpPr>
        <p:spPr>
          <a:xfrm>
            <a:off x="646113" y="1528354"/>
            <a:ext cx="7060973" cy="4833257"/>
          </a:xfrm>
        </p:spPr>
        <p:txBody>
          <a:bodyPr>
            <a:normAutofit/>
          </a:bodyPr>
          <a:lstStyle/>
          <a:p>
            <a:r>
              <a:rPr lang="fr-BE" dirty="0" smtClean="0"/>
              <a:t>Les </a:t>
            </a:r>
            <a:r>
              <a:rPr lang="fr-BE" dirty="0"/>
              <a:t>autorités nationales doivent s'assurer que le délai fixé </a:t>
            </a:r>
            <a:r>
              <a:rPr lang="fr-BE" dirty="0" smtClean="0"/>
              <a:t>(pour le traitement national) n'excède </a:t>
            </a:r>
            <a:r>
              <a:rPr lang="fr-BE" dirty="0"/>
              <a:t>pas </a:t>
            </a:r>
            <a:r>
              <a:rPr lang="fr-BE" b="1" dirty="0"/>
              <a:t>le délai médicalement acceptable </a:t>
            </a:r>
            <a:r>
              <a:rPr lang="fr-BE" dirty="0"/>
              <a:t>compte tenu de l'état de santé et des besoins cliniques du patient </a:t>
            </a:r>
            <a:r>
              <a:rPr lang="fr-BE" dirty="0" smtClean="0"/>
              <a:t>(UK/FR</a:t>
            </a:r>
            <a:r>
              <a:rPr lang="fr-BE" dirty="0"/>
              <a:t>, </a:t>
            </a:r>
            <a:r>
              <a:rPr lang="fr-BE" dirty="0" smtClean="0"/>
              <a:t>arthrite </a:t>
            </a:r>
            <a:r>
              <a:rPr lang="fr-BE" dirty="0"/>
              <a:t>des </a:t>
            </a:r>
            <a:r>
              <a:rPr lang="fr-BE" dirty="0" smtClean="0"/>
              <a:t>hanches, arrêt Watts (2006), </a:t>
            </a:r>
            <a:r>
              <a:rPr lang="fr-BE" dirty="0" smtClean="0">
                <a:hlinkClick r:id="rId2"/>
              </a:rPr>
              <a:t>C-372/04</a:t>
            </a:r>
            <a:r>
              <a:rPr lang="fr-BE" dirty="0" smtClean="0"/>
              <a:t>)</a:t>
            </a:r>
          </a:p>
          <a:p>
            <a:endParaRPr lang="fr-BE" dirty="0" smtClean="0"/>
          </a:p>
          <a:p>
            <a:r>
              <a:rPr lang="fr-BE" dirty="0" smtClean="0"/>
              <a:t>En </a:t>
            </a:r>
            <a:r>
              <a:rPr lang="fr-BE" dirty="0"/>
              <a:t>outre, l'autorisation préalable ne peut pas être refusée lorsqu'un défaut de fournitures médicales de première nécessité empêche le patient de recevoir les soins hospitaliers en temps opportun dans son </a:t>
            </a:r>
            <a:r>
              <a:rPr lang="fr-BE" dirty="0" smtClean="0"/>
              <a:t>pays (RO/DE, arrêt Petru (2014), </a:t>
            </a:r>
            <a:r>
              <a:rPr lang="fr-BE" dirty="0" smtClean="0">
                <a:hlinkClick r:id="rId3"/>
              </a:rPr>
              <a:t>C-268/13</a:t>
            </a:r>
            <a:r>
              <a:rPr lang="fr-BE" dirty="0" smtClean="0"/>
              <a:t>)</a:t>
            </a:r>
            <a:endParaRPr lang="fr-BE" dirty="0"/>
          </a:p>
          <a:p>
            <a:endParaRPr lang="fr-BE" dirty="0"/>
          </a:p>
          <a:p>
            <a:endParaRPr lang="fr-BE" dirty="0"/>
          </a:p>
        </p:txBody>
      </p:sp>
      <p:pic>
        <p:nvPicPr>
          <p:cNvPr id="4" name="Picture 3"/>
          <p:cNvPicPr>
            <a:picLocks noChangeAspect="1"/>
          </p:cNvPicPr>
          <p:nvPr/>
        </p:nvPicPr>
        <p:blipFill>
          <a:blip r:embed="rId4"/>
          <a:stretch>
            <a:fillRect/>
          </a:stretch>
        </p:blipFill>
        <p:spPr>
          <a:xfrm>
            <a:off x="8126525" y="2090057"/>
            <a:ext cx="3456732" cy="2547257"/>
          </a:xfrm>
          <a:prstGeom prst="rect">
            <a:avLst/>
          </a:prstGeom>
        </p:spPr>
      </p:pic>
    </p:spTree>
    <p:extLst>
      <p:ext uri="{BB962C8B-B14F-4D97-AF65-F5344CB8AC3E}">
        <p14:creationId xmlns:p14="http://schemas.microsoft.com/office/powerpoint/2010/main" val="334041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7126289" cy="904596"/>
          </a:xfrm>
        </p:spPr>
        <p:txBody>
          <a:bodyPr/>
          <a:lstStyle/>
          <a:p>
            <a:r>
              <a:rPr lang="fr-BE" b="1" dirty="0" smtClean="0"/>
              <a:t>Les frais supplémentaires</a:t>
            </a:r>
            <a:endParaRPr lang="fr-BE" dirty="0"/>
          </a:p>
        </p:txBody>
      </p:sp>
      <p:sp>
        <p:nvSpPr>
          <p:cNvPr id="3" name="Content Placeholder 2"/>
          <p:cNvSpPr>
            <a:spLocks noGrp="1"/>
          </p:cNvSpPr>
          <p:nvPr>
            <p:ph idx="1"/>
          </p:nvPr>
        </p:nvSpPr>
        <p:spPr>
          <a:xfrm>
            <a:off x="646112" y="1357314"/>
            <a:ext cx="4683534" cy="5095738"/>
          </a:xfrm>
        </p:spPr>
        <p:txBody>
          <a:bodyPr>
            <a:normAutofit/>
          </a:bodyPr>
          <a:lstStyle/>
          <a:p>
            <a:r>
              <a:rPr lang="fr-BE" dirty="0" smtClean="0"/>
              <a:t>Prise </a:t>
            </a:r>
            <a:r>
              <a:rPr lang="fr-BE" dirty="0"/>
              <a:t>en charge des frais accessoires </a:t>
            </a:r>
            <a:r>
              <a:rPr lang="fr-BE" dirty="0" smtClean="0"/>
              <a:t>(transport, hébergement, …) encourus </a:t>
            </a:r>
            <a:r>
              <a:rPr lang="fr-BE" dirty="0"/>
              <a:t>par un patient autorisé à se rendre dans un autre État </a:t>
            </a:r>
            <a:r>
              <a:rPr lang="fr-BE" dirty="0" smtClean="0"/>
              <a:t>membre</a:t>
            </a:r>
            <a:r>
              <a:rPr lang="fr-BE" dirty="0"/>
              <a:t>: </a:t>
            </a:r>
            <a:r>
              <a:rPr lang="fr-BE" dirty="0" smtClean="0"/>
              <a:t>seulement si </a:t>
            </a:r>
            <a:r>
              <a:rPr lang="fr-BE" dirty="0"/>
              <a:t>une telle </a:t>
            </a:r>
            <a:r>
              <a:rPr lang="fr-BE" dirty="0" smtClean="0"/>
              <a:t>prise en charge existe pour </a:t>
            </a:r>
            <a:r>
              <a:rPr lang="fr-BE" dirty="0"/>
              <a:t>de tels frais lorsque ceux-ci sont liés à un déplacement à l’intérieur du territoire </a:t>
            </a:r>
            <a:r>
              <a:rPr lang="fr-BE" dirty="0" smtClean="0"/>
              <a:t>national</a:t>
            </a:r>
            <a:r>
              <a:rPr lang="it-IT" dirty="0" smtClean="0"/>
              <a:t> </a:t>
            </a:r>
          </a:p>
          <a:p>
            <a:r>
              <a:rPr lang="it-IT" dirty="0" err="1" smtClean="0"/>
              <a:t>Arrêt</a:t>
            </a:r>
            <a:r>
              <a:rPr lang="it-IT" dirty="0" smtClean="0"/>
              <a:t> </a:t>
            </a:r>
            <a:r>
              <a:rPr lang="it-IT" dirty="0" err="1" smtClean="0"/>
              <a:t>Watts</a:t>
            </a:r>
            <a:r>
              <a:rPr lang="it-IT" dirty="0" smtClean="0"/>
              <a:t> (2006), C-372/04</a:t>
            </a:r>
            <a:endParaRPr lang="fr-BE" dirty="0" smtClean="0"/>
          </a:p>
        </p:txBody>
      </p:sp>
      <p:pic>
        <p:nvPicPr>
          <p:cNvPr id="5" name="Picture 4"/>
          <p:cNvPicPr>
            <a:picLocks noChangeAspect="1"/>
          </p:cNvPicPr>
          <p:nvPr/>
        </p:nvPicPr>
        <p:blipFill>
          <a:blip r:embed="rId2"/>
          <a:stretch>
            <a:fillRect/>
          </a:stretch>
        </p:blipFill>
        <p:spPr>
          <a:xfrm>
            <a:off x="7528015" y="1567543"/>
            <a:ext cx="3366408" cy="3513908"/>
          </a:xfrm>
          <a:prstGeom prst="rect">
            <a:avLst/>
          </a:prstGeom>
        </p:spPr>
      </p:pic>
    </p:spTree>
    <p:extLst>
      <p:ext uri="{BB962C8B-B14F-4D97-AF65-F5344CB8AC3E}">
        <p14:creationId xmlns:p14="http://schemas.microsoft.com/office/powerpoint/2010/main" val="399965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00531"/>
          </a:xfrm>
        </p:spPr>
        <p:txBody>
          <a:bodyPr/>
          <a:lstStyle/>
          <a:p>
            <a:pPr algn="ctr"/>
            <a:r>
              <a:rPr lang="fr-BE" b="1" dirty="0" smtClean="0"/>
              <a:t>2011 </a:t>
            </a:r>
            <a:br>
              <a:rPr lang="fr-BE" b="1" dirty="0" smtClean="0"/>
            </a:br>
            <a:r>
              <a:rPr lang="fr-BE" b="1" dirty="0" smtClean="0"/>
              <a:t>La jurisprudence et le législateur</a:t>
            </a:r>
            <a:endParaRPr lang="fr-BE" b="1" dirty="0"/>
          </a:p>
        </p:txBody>
      </p:sp>
      <p:sp>
        <p:nvSpPr>
          <p:cNvPr id="3" name="Content Placeholder 2"/>
          <p:cNvSpPr>
            <a:spLocks noGrp="1"/>
          </p:cNvSpPr>
          <p:nvPr>
            <p:ph idx="1"/>
          </p:nvPr>
        </p:nvSpPr>
        <p:spPr>
          <a:xfrm>
            <a:off x="646112" y="1972491"/>
            <a:ext cx="10483441" cy="4389120"/>
          </a:xfrm>
        </p:spPr>
        <p:txBody>
          <a:bodyPr>
            <a:normAutofit/>
          </a:bodyPr>
          <a:lstStyle/>
          <a:p>
            <a:endParaRPr lang="fr-BE" dirty="0" smtClean="0"/>
          </a:p>
        </p:txBody>
      </p:sp>
      <p:sp>
        <p:nvSpPr>
          <p:cNvPr id="5" name="Rectangle 4"/>
          <p:cNvSpPr/>
          <p:nvPr/>
        </p:nvSpPr>
        <p:spPr>
          <a:xfrm>
            <a:off x="2608487" y="1982289"/>
            <a:ext cx="676655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Soins programmés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Rectangle 8"/>
          <p:cNvSpPr/>
          <p:nvPr/>
        </p:nvSpPr>
        <p:spPr>
          <a:xfrm>
            <a:off x="2885253" y="4447881"/>
            <a:ext cx="2704012" cy="66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Autorisation préalable</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p:cNvSpPr/>
          <p:nvPr/>
        </p:nvSpPr>
        <p:spPr>
          <a:xfrm>
            <a:off x="2608487" y="3304858"/>
            <a:ext cx="3257545" cy="56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hospitaliers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p:cNvSpPr/>
          <p:nvPr/>
        </p:nvSpPr>
        <p:spPr>
          <a:xfrm>
            <a:off x="6387739" y="3272247"/>
            <a:ext cx="3317962" cy="56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Non hospitaliers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Rectangle 13"/>
          <p:cNvSpPr/>
          <p:nvPr/>
        </p:nvSpPr>
        <p:spPr>
          <a:xfrm>
            <a:off x="6727371" y="4467501"/>
            <a:ext cx="2847703" cy="66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Pas d’autorisation préalable (en principe)</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001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673546" cy="1400531"/>
          </a:xfrm>
        </p:spPr>
        <p:txBody>
          <a:bodyPr/>
          <a:lstStyle/>
          <a:p>
            <a:r>
              <a:rPr lang="fr-BE" b="1" dirty="0"/>
              <a:t>Soins ambulatoires programmés à caractère non </a:t>
            </a:r>
            <a:r>
              <a:rPr lang="fr-BE" b="1" dirty="0" smtClean="0"/>
              <a:t>hospitalier</a:t>
            </a:r>
            <a:r>
              <a:rPr lang="fr-BE" dirty="0"/>
              <a:t/>
            </a:r>
            <a:br>
              <a:rPr lang="fr-BE" dirty="0"/>
            </a:br>
            <a:endParaRPr lang="fr-BE" b="1" dirty="0"/>
          </a:p>
        </p:txBody>
      </p:sp>
      <p:sp>
        <p:nvSpPr>
          <p:cNvPr id="3" name="Content Placeholder 2"/>
          <p:cNvSpPr>
            <a:spLocks noGrp="1"/>
          </p:cNvSpPr>
          <p:nvPr>
            <p:ph idx="1"/>
          </p:nvPr>
        </p:nvSpPr>
        <p:spPr>
          <a:xfrm>
            <a:off x="646112" y="1853248"/>
            <a:ext cx="4827225" cy="4508363"/>
          </a:xfrm>
        </p:spPr>
        <p:txBody>
          <a:bodyPr>
            <a:normAutofit/>
          </a:bodyPr>
          <a:lstStyle/>
          <a:p>
            <a:r>
              <a:rPr lang="fr-BE" dirty="0" smtClean="0"/>
              <a:t>Pas d’autorisation </a:t>
            </a:r>
            <a:r>
              <a:rPr lang="fr-BE" dirty="0"/>
              <a:t>préalable </a:t>
            </a:r>
            <a:r>
              <a:rPr lang="fr-BE" dirty="0" smtClean="0"/>
              <a:t>requise (arrêt Müller-Fauré </a:t>
            </a:r>
            <a:r>
              <a:rPr lang="fr-BE" dirty="0"/>
              <a:t>et Van </a:t>
            </a:r>
            <a:r>
              <a:rPr lang="fr-BE" dirty="0" err="1" smtClean="0"/>
              <a:t>Riet</a:t>
            </a:r>
            <a:r>
              <a:rPr lang="fr-BE" dirty="0" smtClean="0"/>
              <a:t> (2003), </a:t>
            </a:r>
            <a:r>
              <a:rPr lang="fr-BE" dirty="0"/>
              <a:t>C-385/99</a:t>
            </a:r>
            <a:r>
              <a:rPr lang="fr-BE" dirty="0" smtClean="0"/>
              <a:t>)</a:t>
            </a:r>
          </a:p>
          <a:p>
            <a:r>
              <a:rPr lang="fr-BE" dirty="0" smtClean="0"/>
              <a:t>Par </a:t>
            </a:r>
            <a:r>
              <a:rPr lang="fr-BE" dirty="0"/>
              <a:t>ailleurs, les États membres ne peuvent pas subordonner la prise en charge des dépenses relatives à une cure thermale à l'étranger à la condition que les chances de succès de cette cure y soient beaucoup plus élevées </a:t>
            </a:r>
            <a:r>
              <a:rPr lang="fr-BE" dirty="0" smtClean="0"/>
              <a:t>(DE/IT, arrêt </a:t>
            </a:r>
            <a:r>
              <a:rPr lang="fr-BE" dirty="0" err="1" smtClean="0"/>
              <a:t>Leichtle</a:t>
            </a:r>
            <a:r>
              <a:rPr lang="fr-BE" dirty="0" smtClean="0"/>
              <a:t> (2004), </a:t>
            </a:r>
            <a:r>
              <a:rPr lang="fr-BE" dirty="0">
                <a:hlinkClick r:id="rId2"/>
              </a:rPr>
              <a:t>C-8/02</a:t>
            </a:r>
            <a:r>
              <a:rPr lang="fr-BE" dirty="0" smtClean="0"/>
              <a:t>)</a:t>
            </a:r>
            <a:endParaRPr lang="fr-BE" dirty="0"/>
          </a:p>
          <a:p>
            <a:endParaRPr lang="fr-BE" dirty="0"/>
          </a:p>
          <a:p>
            <a:endParaRPr lang="fr-BE" dirty="0"/>
          </a:p>
        </p:txBody>
      </p:sp>
      <p:pic>
        <p:nvPicPr>
          <p:cNvPr id="4" name="Picture 3"/>
          <p:cNvPicPr>
            <a:picLocks noChangeAspect="1"/>
          </p:cNvPicPr>
          <p:nvPr/>
        </p:nvPicPr>
        <p:blipFill>
          <a:blip r:embed="rId3"/>
          <a:stretch>
            <a:fillRect/>
          </a:stretch>
        </p:blipFill>
        <p:spPr>
          <a:xfrm>
            <a:off x="7296422" y="2259874"/>
            <a:ext cx="3924572" cy="3331029"/>
          </a:xfrm>
          <a:prstGeom prst="rect">
            <a:avLst/>
          </a:prstGeom>
        </p:spPr>
      </p:pic>
    </p:spTree>
    <p:extLst>
      <p:ext uri="{BB962C8B-B14F-4D97-AF65-F5344CB8AC3E}">
        <p14:creationId xmlns:p14="http://schemas.microsoft.com/office/powerpoint/2010/main" val="166002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673546" cy="1400531"/>
          </a:xfrm>
        </p:spPr>
        <p:txBody>
          <a:bodyPr/>
          <a:lstStyle/>
          <a:p>
            <a:r>
              <a:rPr lang="fr-BE" b="1" dirty="0"/>
              <a:t>Soins ambulatoires programmés à caractère non </a:t>
            </a:r>
            <a:r>
              <a:rPr lang="fr-BE" b="1" dirty="0" smtClean="0"/>
              <a:t>hospitalier</a:t>
            </a:r>
            <a:r>
              <a:rPr lang="fr-BE" dirty="0"/>
              <a:t/>
            </a:r>
            <a:br>
              <a:rPr lang="fr-BE" dirty="0"/>
            </a:br>
            <a:endParaRPr lang="fr-BE" b="1" dirty="0"/>
          </a:p>
        </p:txBody>
      </p:sp>
      <p:sp>
        <p:nvSpPr>
          <p:cNvPr id="3" name="Content Placeholder 2"/>
          <p:cNvSpPr>
            <a:spLocks noGrp="1"/>
          </p:cNvSpPr>
          <p:nvPr>
            <p:ph idx="1"/>
          </p:nvPr>
        </p:nvSpPr>
        <p:spPr>
          <a:xfrm>
            <a:off x="646113" y="1853248"/>
            <a:ext cx="4748847" cy="4508363"/>
          </a:xfrm>
        </p:spPr>
        <p:txBody>
          <a:bodyPr>
            <a:normAutofit/>
          </a:bodyPr>
          <a:lstStyle/>
          <a:p>
            <a:endParaRPr lang="fr-BE" dirty="0"/>
          </a:p>
          <a:p>
            <a:r>
              <a:rPr lang="fr-BE" dirty="0" smtClean="0"/>
              <a:t>Remboursement des </a:t>
            </a:r>
            <a:r>
              <a:rPr lang="fr-BE" dirty="0"/>
              <a:t>frais des analyses et examens de laboratoire effectués dans un autre État membre </a:t>
            </a:r>
            <a:r>
              <a:rPr lang="fr-BE" dirty="0" smtClean="0"/>
              <a:t>(arrêt Commission/Luxembourg (2011), </a:t>
            </a:r>
            <a:r>
              <a:rPr lang="fr-BE" dirty="0" smtClean="0">
                <a:hlinkClick r:id="rId2"/>
              </a:rPr>
              <a:t>C-490/09</a:t>
            </a:r>
            <a:r>
              <a:rPr lang="fr-BE" dirty="0" smtClean="0"/>
              <a:t>)</a:t>
            </a:r>
          </a:p>
          <a:p>
            <a:r>
              <a:rPr lang="fr-BE" dirty="0" smtClean="0"/>
              <a:t>Information claire aux patients (arrêt Commission/Portugal</a:t>
            </a:r>
            <a:r>
              <a:rPr lang="fr-BE" dirty="0"/>
              <a:t> </a:t>
            </a:r>
            <a:r>
              <a:rPr lang="fr-BE" dirty="0" smtClean="0"/>
              <a:t>(2011), </a:t>
            </a:r>
            <a:r>
              <a:rPr lang="fr-BE" dirty="0">
                <a:hlinkClick r:id="rId3"/>
              </a:rPr>
              <a:t>C-255/09</a:t>
            </a:r>
            <a:r>
              <a:rPr lang="fr-BE" dirty="0" smtClean="0"/>
              <a:t>)</a:t>
            </a:r>
            <a:endParaRPr lang="fr-BE" dirty="0"/>
          </a:p>
          <a:p>
            <a:endParaRPr lang="fr-BE" dirty="0"/>
          </a:p>
        </p:txBody>
      </p:sp>
      <p:pic>
        <p:nvPicPr>
          <p:cNvPr id="4" name="Picture 3"/>
          <p:cNvPicPr>
            <a:picLocks noChangeAspect="1"/>
          </p:cNvPicPr>
          <p:nvPr/>
        </p:nvPicPr>
        <p:blipFill>
          <a:blip r:embed="rId4"/>
          <a:stretch>
            <a:fillRect/>
          </a:stretch>
        </p:blipFill>
        <p:spPr>
          <a:xfrm>
            <a:off x="6337118" y="2390503"/>
            <a:ext cx="3982539" cy="3722913"/>
          </a:xfrm>
          <a:prstGeom prst="rect">
            <a:avLst/>
          </a:prstGeom>
        </p:spPr>
      </p:pic>
    </p:spTree>
    <p:extLst>
      <p:ext uri="{BB962C8B-B14F-4D97-AF65-F5344CB8AC3E}">
        <p14:creationId xmlns:p14="http://schemas.microsoft.com/office/powerpoint/2010/main" val="397238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673546" cy="1400531"/>
          </a:xfrm>
        </p:spPr>
        <p:txBody>
          <a:bodyPr/>
          <a:lstStyle/>
          <a:p>
            <a:r>
              <a:rPr lang="fr-BE" b="1" dirty="0"/>
              <a:t>Soins ambulatoires programmés à caractère non </a:t>
            </a:r>
            <a:r>
              <a:rPr lang="fr-BE" b="1" dirty="0" smtClean="0"/>
              <a:t>hospitalier</a:t>
            </a:r>
            <a:r>
              <a:rPr lang="fr-BE" dirty="0"/>
              <a:t/>
            </a:r>
            <a:br>
              <a:rPr lang="fr-BE" dirty="0"/>
            </a:br>
            <a:endParaRPr lang="fr-BE" b="1" dirty="0"/>
          </a:p>
        </p:txBody>
      </p:sp>
      <p:sp>
        <p:nvSpPr>
          <p:cNvPr id="3" name="Content Placeholder 2"/>
          <p:cNvSpPr>
            <a:spLocks noGrp="1"/>
          </p:cNvSpPr>
          <p:nvPr>
            <p:ph idx="1"/>
          </p:nvPr>
        </p:nvSpPr>
        <p:spPr>
          <a:xfrm>
            <a:off x="646114" y="1853248"/>
            <a:ext cx="6447018" cy="4508363"/>
          </a:xfrm>
        </p:spPr>
        <p:txBody>
          <a:bodyPr>
            <a:normAutofit/>
          </a:bodyPr>
          <a:lstStyle/>
          <a:p>
            <a:r>
              <a:rPr lang="fr-BE" dirty="0" smtClean="0"/>
              <a:t>Autorisation préalable requise pour soins </a:t>
            </a:r>
            <a:r>
              <a:rPr lang="fr-BE" dirty="0"/>
              <a:t>ambulatoires prodigués dans </a:t>
            </a:r>
            <a:r>
              <a:rPr lang="fr-BE" dirty="0" smtClean="0"/>
              <a:t>un autre État membre, </a:t>
            </a:r>
            <a:r>
              <a:rPr lang="fr-BE" b="1" dirty="0" smtClean="0"/>
              <a:t>lorsque ces soins nécessitent le recours à des équipements lourds </a:t>
            </a:r>
            <a:r>
              <a:rPr lang="fr-BE" dirty="0"/>
              <a:t>(IRM, TEP-SCAN, par exemple</a:t>
            </a:r>
            <a:r>
              <a:rPr lang="fr-BE" dirty="0" smtClean="0"/>
              <a:t>)</a:t>
            </a:r>
          </a:p>
          <a:p>
            <a:r>
              <a:rPr lang="fr-BE" dirty="0" smtClean="0"/>
              <a:t>Caractère </a:t>
            </a:r>
            <a:r>
              <a:rPr lang="fr-BE" dirty="0"/>
              <a:t>particulièrement </a:t>
            </a:r>
            <a:r>
              <a:rPr lang="fr-BE" dirty="0" smtClean="0"/>
              <a:t>onéreux: </a:t>
            </a:r>
            <a:r>
              <a:rPr lang="fr-BE" dirty="0"/>
              <a:t>de  tels équipements doivent pouvoir faire l'objet,  </a:t>
            </a:r>
            <a:r>
              <a:rPr lang="fr-BE" dirty="0" smtClean="0"/>
              <a:t>à </a:t>
            </a:r>
            <a:r>
              <a:rPr lang="fr-BE" dirty="0"/>
              <a:t>l'instar des services hospitaliers, d'une politique de planification afin de garantir, sur l'ensemble du territoire national, une offre de soins rationalisée, stable, équilibrée et accessible ainsi que d'éviter tout gaspillage de moyens financiers, techniques et </a:t>
            </a:r>
            <a:r>
              <a:rPr lang="fr-BE" dirty="0" smtClean="0"/>
              <a:t>humains (arrêt Commission/France (2010), </a:t>
            </a:r>
            <a:r>
              <a:rPr lang="fr-BE" dirty="0" smtClean="0">
                <a:hlinkClick r:id="rId2"/>
              </a:rPr>
              <a:t>C-512/08</a:t>
            </a:r>
            <a:r>
              <a:rPr lang="fr-BE" dirty="0" smtClean="0"/>
              <a:t>)</a:t>
            </a:r>
          </a:p>
        </p:txBody>
      </p:sp>
      <p:pic>
        <p:nvPicPr>
          <p:cNvPr id="4" name="Picture 3"/>
          <p:cNvPicPr>
            <a:picLocks noChangeAspect="1"/>
          </p:cNvPicPr>
          <p:nvPr/>
        </p:nvPicPr>
        <p:blipFill>
          <a:blip r:embed="rId3"/>
          <a:stretch>
            <a:fillRect/>
          </a:stretch>
        </p:blipFill>
        <p:spPr>
          <a:xfrm>
            <a:off x="7667897" y="1853248"/>
            <a:ext cx="3618412" cy="3946661"/>
          </a:xfrm>
          <a:prstGeom prst="rect">
            <a:avLst/>
          </a:prstGeom>
        </p:spPr>
      </p:pic>
    </p:spTree>
    <p:extLst>
      <p:ext uri="{BB962C8B-B14F-4D97-AF65-F5344CB8AC3E}">
        <p14:creationId xmlns:p14="http://schemas.microsoft.com/office/powerpoint/2010/main" val="81367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804392"/>
          </a:xfrm>
        </p:spPr>
        <p:txBody>
          <a:bodyPr/>
          <a:lstStyle/>
          <a:p>
            <a:pPr algn="ctr"/>
            <a:r>
              <a:rPr lang="fr-BE" b="1" dirty="0" smtClean="0"/>
              <a:t>Questions?</a:t>
            </a:r>
            <a:endParaRPr lang="fr-BE" b="1" dirty="0"/>
          </a:p>
        </p:txBody>
      </p:sp>
      <p:sp>
        <p:nvSpPr>
          <p:cNvPr id="3" name="Content Placeholder 2"/>
          <p:cNvSpPr>
            <a:spLocks noGrp="1"/>
          </p:cNvSpPr>
          <p:nvPr>
            <p:ph idx="1"/>
          </p:nvPr>
        </p:nvSpPr>
        <p:spPr>
          <a:xfrm>
            <a:off x="646113" y="1528354"/>
            <a:ext cx="10561818" cy="4833257"/>
          </a:xfrm>
        </p:spPr>
        <p:txBody>
          <a:bodyPr>
            <a:normAutofit/>
          </a:bodyPr>
          <a:lstStyle/>
          <a:p>
            <a:endParaRPr lang="fr-BE" dirty="0"/>
          </a:p>
          <a:p>
            <a:endParaRPr lang="fr-BE" dirty="0"/>
          </a:p>
        </p:txBody>
      </p:sp>
      <p:sp>
        <p:nvSpPr>
          <p:cNvPr id="4" name="AutoShape 2" descr="Scanner : comment il se déroul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280354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00531"/>
          </a:xfrm>
        </p:spPr>
        <p:txBody>
          <a:bodyPr/>
          <a:lstStyle/>
          <a:p>
            <a:r>
              <a:rPr lang="fr-BE" b="1" dirty="0" smtClean="0"/>
              <a:t>Le cadre général</a:t>
            </a:r>
            <a:endParaRPr lang="fr-BE" b="1" dirty="0"/>
          </a:p>
        </p:txBody>
      </p:sp>
      <p:sp>
        <p:nvSpPr>
          <p:cNvPr id="3" name="Content Placeholder 2"/>
          <p:cNvSpPr>
            <a:spLocks noGrp="1"/>
          </p:cNvSpPr>
          <p:nvPr>
            <p:ph idx="1"/>
          </p:nvPr>
        </p:nvSpPr>
        <p:spPr>
          <a:xfrm>
            <a:off x="646111" y="1567541"/>
            <a:ext cx="10614072" cy="5055327"/>
          </a:xfrm>
        </p:spPr>
        <p:txBody>
          <a:bodyPr>
            <a:normAutofit/>
          </a:bodyPr>
          <a:lstStyle/>
          <a:p>
            <a:r>
              <a:rPr lang="fr-BE" dirty="0" smtClean="0"/>
              <a:t>ne</a:t>
            </a:r>
          </a:p>
        </p:txBody>
      </p:sp>
      <p:sp>
        <p:nvSpPr>
          <p:cNvPr id="4" name="Rectangle 3"/>
          <p:cNvSpPr/>
          <p:nvPr/>
        </p:nvSpPr>
        <p:spPr>
          <a:xfrm>
            <a:off x="2132262" y="4023359"/>
            <a:ext cx="2717074" cy="1933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smtClean="0"/>
              <a:t>1971</a:t>
            </a:r>
          </a:p>
          <a:p>
            <a:pPr algn="ctr"/>
            <a:endParaRPr lang="fr-BE" dirty="0"/>
          </a:p>
          <a:p>
            <a:pPr algn="ctr"/>
            <a:r>
              <a:rPr lang="fr-BE" dirty="0" smtClean="0"/>
              <a:t>Les travailleurs (règlement 1408/71)</a:t>
            </a:r>
            <a:endParaRPr lang="fr-BE" dirty="0"/>
          </a:p>
        </p:txBody>
      </p:sp>
      <p:sp>
        <p:nvSpPr>
          <p:cNvPr id="7" name="Rectangle 6"/>
          <p:cNvSpPr/>
          <p:nvPr/>
        </p:nvSpPr>
        <p:spPr>
          <a:xfrm>
            <a:off x="4924699" y="2181498"/>
            <a:ext cx="4389117" cy="23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smtClean="0"/>
              <a:t>1998 </a:t>
            </a:r>
          </a:p>
          <a:p>
            <a:pPr algn="ctr"/>
            <a:endParaRPr lang="fr-BE" dirty="0"/>
          </a:p>
          <a:p>
            <a:pPr algn="ctr"/>
            <a:r>
              <a:rPr lang="fr-BE" dirty="0" smtClean="0"/>
              <a:t>La libre prestation de services (médicaux) et circulation des marchandises (CJUE)</a:t>
            </a:r>
            <a:endParaRPr lang="fr-BE" dirty="0"/>
          </a:p>
        </p:txBody>
      </p:sp>
      <p:sp>
        <p:nvSpPr>
          <p:cNvPr id="8" name="Rectangle 7"/>
          <p:cNvSpPr/>
          <p:nvPr/>
        </p:nvSpPr>
        <p:spPr>
          <a:xfrm>
            <a:off x="7315200" y="4624250"/>
            <a:ext cx="3944983" cy="173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smtClean="0"/>
              <a:t>2010/2011</a:t>
            </a:r>
          </a:p>
          <a:p>
            <a:pPr algn="ctr"/>
            <a:endParaRPr lang="fr-BE" dirty="0"/>
          </a:p>
          <a:p>
            <a:pPr algn="ctr"/>
            <a:r>
              <a:rPr lang="fr-BE" dirty="0" smtClean="0"/>
              <a:t>Directive 2011/24 et Règlement 883/2004</a:t>
            </a:r>
            <a:endParaRPr lang="fr-BE" dirty="0"/>
          </a:p>
        </p:txBody>
      </p:sp>
      <p:sp>
        <p:nvSpPr>
          <p:cNvPr id="9" name="Rectangle 8"/>
          <p:cNvSpPr/>
          <p:nvPr/>
        </p:nvSpPr>
        <p:spPr>
          <a:xfrm>
            <a:off x="646112" y="1567541"/>
            <a:ext cx="2972300" cy="2299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smtClean="0"/>
              <a:t>1957</a:t>
            </a:r>
          </a:p>
          <a:p>
            <a:pPr algn="ctr"/>
            <a:endParaRPr lang="fr-BE" dirty="0"/>
          </a:p>
          <a:p>
            <a:pPr algn="ctr"/>
            <a:r>
              <a:rPr lang="fr-BE" dirty="0" smtClean="0"/>
              <a:t>Communauté économique européenne (CEE)</a:t>
            </a:r>
            <a:endParaRPr lang="fr-BE" dirty="0"/>
          </a:p>
        </p:txBody>
      </p:sp>
      <p:sp>
        <p:nvSpPr>
          <p:cNvPr id="5" name="Down Arrow 4"/>
          <p:cNvSpPr/>
          <p:nvPr/>
        </p:nvSpPr>
        <p:spPr>
          <a:xfrm rot="19868657">
            <a:off x="1463055" y="36778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ight Arrow 5"/>
          <p:cNvSpPr/>
          <p:nvPr/>
        </p:nvSpPr>
        <p:spPr>
          <a:xfrm rot="19459780">
            <a:off x="4259016" y="3624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Down Arrow 9"/>
          <p:cNvSpPr/>
          <p:nvPr/>
        </p:nvSpPr>
        <p:spPr>
          <a:xfrm rot="19009949">
            <a:off x="6662824" y="4285690"/>
            <a:ext cx="484632" cy="901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478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15272"/>
          </a:xfrm>
        </p:spPr>
        <p:txBody>
          <a:bodyPr/>
          <a:lstStyle/>
          <a:p>
            <a:pPr algn="ctr"/>
            <a:r>
              <a:rPr lang="fr-BE" b="1" dirty="0" smtClean="0"/>
              <a:t>1971</a:t>
            </a:r>
            <a:br>
              <a:rPr lang="fr-BE" b="1" dirty="0" smtClean="0"/>
            </a:br>
            <a:r>
              <a:rPr lang="fr-BE" b="1" dirty="0" smtClean="0"/>
              <a:t>Les travailleurs</a:t>
            </a:r>
            <a:endParaRPr lang="fr-BE" b="1" dirty="0"/>
          </a:p>
        </p:txBody>
      </p:sp>
      <p:sp>
        <p:nvSpPr>
          <p:cNvPr id="3" name="Content Placeholder 2"/>
          <p:cNvSpPr>
            <a:spLocks noGrp="1"/>
          </p:cNvSpPr>
          <p:nvPr>
            <p:ph idx="1"/>
          </p:nvPr>
        </p:nvSpPr>
        <p:spPr>
          <a:xfrm>
            <a:off x="646114" y="1972491"/>
            <a:ext cx="5584870" cy="4389120"/>
          </a:xfrm>
        </p:spPr>
        <p:txBody>
          <a:bodyPr>
            <a:normAutofit/>
          </a:bodyPr>
          <a:lstStyle/>
          <a:p>
            <a:r>
              <a:rPr lang="fr-BE" dirty="0" smtClean="0"/>
              <a:t>Le </a:t>
            </a:r>
            <a:r>
              <a:rPr lang="fr-BE" dirty="0"/>
              <a:t>« règlement n° 1408/71 sur l'application des régimes de sécurité sociale aux travailleurs salariés et à leur famille qui se déplacent à l'intérieur de la Communauté </a:t>
            </a:r>
            <a:r>
              <a:rPr lang="fr-BE" dirty="0" smtClean="0"/>
              <a:t>»</a:t>
            </a:r>
            <a:endParaRPr lang="fr-BE" dirty="0"/>
          </a:p>
          <a:p>
            <a:r>
              <a:rPr lang="fr-BE" dirty="0" smtClean="0"/>
              <a:t>Soins dans un </a:t>
            </a:r>
            <a:r>
              <a:rPr lang="fr-BE" dirty="0"/>
              <a:t>autre État </a:t>
            </a:r>
            <a:r>
              <a:rPr lang="fr-BE" dirty="0" smtClean="0"/>
              <a:t>membre </a:t>
            </a:r>
            <a:r>
              <a:rPr lang="fr-BE" dirty="0"/>
              <a:t>après </a:t>
            </a:r>
            <a:r>
              <a:rPr lang="fr-BE" b="1" dirty="0" smtClean="0"/>
              <a:t>autorisation </a:t>
            </a:r>
            <a:r>
              <a:rPr lang="fr-BE" b="1" dirty="0"/>
              <a:t>préalable </a:t>
            </a:r>
            <a:r>
              <a:rPr lang="fr-BE" dirty="0"/>
              <a:t>de </a:t>
            </a:r>
            <a:r>
              <a:rPr lang="fr-BE" dirty="0" smtClean="0"/>
              <a:t>la </a:t>
            </a:r>
            <a:r>
              <a:rPr lang="fr-BE" dirty="0"/>
              <a:t>caisse de </a:t>
            </a:r>
            <a:r>
              <a:rPr lang="fr-BE" dirty="0" smtClean="0"/>
              <a:t>maladie</a:t>
            </a:r>
          </a:p>
          <a:p>
            <a:r>
              <a:rPr lang="fr-BE" dirty="0" smtClean="0"/>
              <a:t>Frais </a:t>
            </a:r>
            <a:r>
              <a:rPr lang="fr-BE" dirty="0"/>
              <a:t>de traitement sont généralement pris en charge ou remboursés au </a:t>
            </a:r>
            <a:r>
              <a:rPr lang="fr-BE" dirty="0" smtClean="0"/>
              <a:t>patient</a:t>
            </a:r>
            <a:endParaRPr lang="fr-BE" dirty="0"/>
          </a:p>
          <a:p>
            <a:r>
              <a:rPr lang="fr-BE" dirty="0" smtClean="0"/>
              <a:t>Au </a:t>
            </a:r>
            <a:r>
              <a:rPr lang="fr-BE" dirty="0"/>
              <a:t>début des années 90, </a:t>
            </a:r>
            <a:r>
              <a:rPr lang="fr-BE" dirty="0" smtClean="0"/>
              <a:t>mobilité accrue</a:t>
            </a:r>
          </a:p>
        </p:txBody>
      </p:sp>
      <p:pic>
        <p:nvPicPr>
          <p:cNvPr id="5" name="Picture 4"/>
          <p:cNvPicPr>
            <a:picLocks noChangeAspect="1"/>
          </p:cNvPicPr>
          <p:nvPr/>
        </p:nvPicPr>
        <p:blipFill>
          <a:blip r:embed="rId2"/>
          <a:stretch>
            <a:fillRect/>
          </a:stretch>
        </p:blipFill>
        <p:spPr>
          <a:xfrm>
            <a:off x="7485018" y="1436914"/>
            <a:ext cx="3618411" cy="2847703"/>
          </a:xfrm>
          <a:prstGeom prst="rect">
            <a:avLst/>
          </a:prstGeom>
        </p:spPr>
      </p:pic>
      <p:pic>
        <p:nvPicPr>
          <p:cNvPr id="6" name="Picture 5"/>
          <p:cNvPicPr>
            <a:picLocks noChangeAspect="1"/>
          </p:cNvPicPr>
          <p:nvPr/>
        </p:nvPicPr>
        <p:blipFill>
          <a:blip r:embed="rId3"/>
          <a:stretch>
            <a:fillRect/>
          </a:stretch>
        </p:blipFill>
        <p:spPr>
          <a:xfrm>
            <a:off x="6975567" y="4792651"/>
            <a:ext cx="4950822" cy="1686526"/>
          </a:xfrm>
          <a:prstGeom prst="rect">
            <a:avLst/>
          </a:prstGeom>
        </p:spPr>
      </p:pic>
    </p:spTree>
    <p:extLst>
      <p:ext uri="{BB962C8B-B14F-4D97-AF65-F5344CB8AC3E}">
        <p14:creationId xmlns:p14="http://schemas.microsoft.com/office/powerpoint/2010/main" val="16669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8" y="222069"/>
            <a:ext cx="7727181" cy="1567542"/>
          </a:xfrm>
        </p:spPr>
        <p:txBody>
          <a:bodyPr/>
          <a:lstStyle/>
          <a:p>
            <a:pPr algn="ctr"/>
            <a:r>
              <a:rPr lang="fr-BE" b="1" dirty="0" smtClean="0"/>
              <a:t>1998</a:t>
            </a:r>
            <a:br>
              <a:rPr lang="fr-BE" b="1" dirty="0" smtClean="0"/>
            </a:br>
            <a:r>
              <a:rPr lang="fr-BE" b="1" dirty="0" smtClean="0"/>
              <a:t>Libre prestation de services</a:t>
            </a:r>
            <a:endParaRPr lang="fr-BE" b="1" dirty="0"/>
          </a:p>
        </p:txBody>
      </p:sp>
      <p:sp>
        <p:nvSpPr>
          <p:cNvPr id="3" name="Content Placeholder 2"/>
          <p:cNvSpPr>
            <a:spLocks noGrp="1"/>
          </p:cNvSpPr>
          <p:nvPr>
            <p:ph idx="1"/>
          </p:nvPr>
        </p:nvSpPr>
        <p:spPr>
          <a:xfrm>
            <a:off x="646114" y="1685109"/>
            <a:ext cx="5310549" cy="4676502"/>
          </a:xfrm>
        </p:spPr>
        <p:txBody>
          <a:bodyPr>
            <a:normAutofit/>
          </a:bodyPr>
          <a:lstStyle/>
          <a:p>
            <a:r>
              <a:rPr lang="fr-BE" dirty="0" smtClean="0"/>
              <a:t>Raymond </a:t>
            </a:r>
            <a:r>
              <a:rPr lang="fr-BE" dirty="0" err="1" smtClean="0"/>
              <a:t>Kohll</a:t>
            </a:r>
            <a:r>
              <a:rPr lang="fr-BE" dirty="0" smtClean="0"/>
              <a:t> (LU) – traitement par orthodontiste (DE) pour sa fille; caisse </a:t>
            </a:r>
            <a:r>
              <a:rPr lang="fr-BE" dirty="0"/>
              <a:t>de </a:t>
            </a:r>
            <a:r>
              <a:rPr lang="fr-BE" dirty="0" smtClean="0"/>
              <a:t>maladie (LU) refuse le remboursement: soins pas </a:t>
            </a:r>
            <a:r>
              <a:rPr lang="fr-BE" dirty="0"/>
              <a:t>urgents et pouvaient être prodigués au </a:t>
            </a:r>
            <a:r>
              <a:rPr lang="fr-BE" dirty="0" smtClean="0"/>
              <a:t>LU</a:t>
            </a:r>
          </a:p>
          <a:p>
            <a:r>
              <a:rPr lang="fr-BE" dirty="0" smtClean="0"/>
              <a:t>CJUE</a:t>
            </a:r>
            <a:r>
              <a:rPr lang="fr-BE" dirty="0"/>
              <a:t>: liberté de prestation de </a:t>
            </a:r>
            <a:r>
              <a:rPr lang="fr-BE" dirty="0" smtClean="0"/>
              <a:t>services: </a:t>
            </a:r>
            <a:r>
              <a:rPr lang="fr-BE" b="1" dirty="0" smtClean="0"/>
              <a:t>pas </a:t>
            </a:r>
            <a:r>
              <a:rPr lang="fr-BE" b="1" dirty="0"/>
              <a:t>d'autorisation préalable</a:t>
            </a:r>
            <a:r>
              <a:rPr lang="fr-BE" dirty="0"/>
              <a:t> requise pour les soins ambulatoires programmés dans un autre État </a:t>
            </a:r>
            <a:r>
              <a:rPr lang="fr-BE" dirty="0" smtClean="0"/>
              <a:t>membre</a:t>
            </a:r>
          </a:p>
          <a:p>
            <a:r>
              <a:rPr lang="fr-BE" dirty="0" smtClean="0"/>
              <a:t>Pas de risque </a:t>
            </a:r>
            <a:r>
              <a:rPr lang="fr-BE" dirty="0"/>
              <a:t>d'atteinte grave à l'équilibre financier du système de sécurité </a:t>
            </a:r>
            <a:r>
              <a:rPr lang="fr-BE" dirty="0" smtClean="0"/>
              <a:t>sociale, pas de </a:t>
            </a:r>
            <a:r>
              <a:rPr lang="fr-BE" dirty="0"/>
              <a:t>motifs de santé publique </a:t>
            </a:r>
            <a:r>
              <a:rPr lang="fr-BE" dirty="0" smtClean="0"/>
              <a:t>(arrêt </a:t>
            </a:r>
            <a:r>
              <a:rPr lang="fr-BE" dirty="0" err="1" smtClean="0"/>
              <a:t>Kohll</a:t>
            </a:r>
            <a:r>
              <a:rPr lang="fr-BE" dirty="0" smtClean="0"/>
              <a:t>, C-</a:t>
            </a:r>
            <a:r>
              <a:rPr lang="fr-BE" dirty="0" smtClean="0">
                <a:hlinkClick r:id="rId2"/>
              </a:rPr>
              <a:t>158/96</a:t>
            </a:r>
            <a:r>
              <a:rPr lang="fr-BE" dirty="0" smtClean="0"/>
              <a:t>)</a:t>
            </a:r>
          </a:p>
        </p:txBody>
      </p:sp>
      <p:pic>
        <p:nvPicPr>
          <p:cNvPr id="4" name="Picture 3"/>
          <p:cNvPicPr>
            <a:picLocks noChangeAspect="1"/>
          </p:cNvPicPr>
          <p:nvPr/>
        </p:nvPicPr>
        <p:blipFill>
          <a:blip r:embed="rId3"/>
          <a:stretch>
            <a:fillRect/>
          </a:stretch>
        </p:blipFill>
        <p:spPr>
          <a:xfrm>
            <a:off x="7315197" y="1972491"/>
            <a:ext cx="4258493" cy="4206240"/>
          </a:xfrm>
          <a:prstGeom prst="rect">
            <a:avLst/>
          </a:prstGeom>
        </p:spPr>
      </p:pic>
    </p:spTree>
    <p:extLst>
      <p:ext uri="{BB962C8B-B14F-4D97-AF65-F5344CB8AC3E}">
        <p14:creationId xmlns:p14="http://schemas.microsoft.com/office/powerpoint/2010/main" val="160797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363019"/>
          </a:xfrm>
        </p:spPr>
        <p:txBody>
          <a:bodyPr/>
          <a:lstStyle/>
          <a:p>
            <a:pPr algn="ctr"/>
            <a:r>
              <a:rPr lang="fr-BE" b="1" dirty="0" smtClean="0"/>
              <a:t>1998</a:t>
            </a:r>
            <a:br>
              <a:rPr lang="fr-BE" b="1" dirty="0" smtClean="0"/>
            </a:br>
            <a:r>
              <a:rPr lang="fr-BE" b="1" dirty="0" smtClean="0"/>
              <a:t>Produits ou dispositifs médicaux</a:t>
            </a:r>
            <a:endParaRPr lang="fr-BE" b="1" dirty="0"/>
          </a:p>
        </p:txBody>
      </p:sp>
      <p:sp>
        <p:nvSpPr>
          <p:cNvPr id="3" name="Content Placeholder 2"/>
          <p:cNvSpPr>
            <a:spLocks noGrp="1"/>
          </p:cNvSpPr>
          <p:nvPr>
            <p:ph idx="1"/>
          </p:nvPr>
        </p:nvSpPr>
        <p:spPr>
          <a:xfrm>
            <a:off x="646113" y="1972491"/>
            <a:ext cx="6303327" cy="4389120"/>
          </a:xfrm>
        </p:spPr>
        <p:txBody>
          <a:bodyPr>
            <a:normAutofit/>
          </a:bodyPr>
          <a:lstStyle/>
          <a:p>
            <a:r>
              <a:rPr lang="fr-BE" dirty="0" smtClean="0"/>
              <a:t>Nicolas </a:t>
            </a:r>
            <a:r>
              <a:rPr lang="fr-BE" dirty="0" err="1"/>
              <a:t>Decker</a:t>
            </a:r>
            <a:r>
              <a:rPr lang="fr-BE" dirty="0"/>
              <a:t> </a:t>
            </a:r>
            <a:r>
              <a:rPr lang="fr-BE" dirty="0" smtClean="0"/>
              <a:t>(LU): achat de lunettes </a:t>
            </a:r>
            <a:r>
              <a:rPr lang="fr-BE" dirty="0"/>
              <a:t>en </a:t>
            </a:r>
            <a:r>
              <a:rPr lang="fr-BE" dirty="0" smtClean="0"/>
              <a:t>BE </a:t>
            </a:r>
            <a:r>
              <a:rPr lang="fr-BE" dirty="0"/>
              <a:t>sur ordonnance d'un </a:t>
            </a:r>
            <a:r>
              <a:rPr lang="fr-BE" dirty="0" smtClean="0"/>
              <a:t>ophtalmologue (LU). Pas de remboursement par la caisse de maladie (LU) sans autorisation préalable</a:t>
            </a:r>
            <a:endParaRPr lang="fr-BE" dirty="0"/>
          </a:p>
          <a:p>
            <a:r>
              <a:rPr lang="fr-BE" dirty="0" smtClean="0"/>
              <a:t>CJUE: libre </a:t>
            </a:r>
            <a:r>
              <a:rPr lang="fr-BE" dirty="0"/>
              <a:t>circulation des </a:t>
            </a:r>
            <a:r>
              <a:rPr lang="fr-BE" dirty="0" smtClean="0"/>
              <a:t>marchandises: entrave pas </a:t>
            </a:r>
            <a:r>
              <a:rPr lang="fr-BE" dirty="0"/>
              <a:t>justifiée par des motifs de santé publique </a:t>
            </a:r>
            <a:endParaRPr lang="fr-BE" dirty="0" smtClean="0"/>
          </a:p>
          <a:p>
            <a:r>
              <a:rPr lang="fr-BE" dirty="0" smtClean="0"/>
              <a:t>Depuis</a:t>
            </a:r>
            <a:r>
              <a:rPr lang="fr-BE" dirty="0"/>
              <a:t>, les patients peuvent acheter, sans autorisation préalable, leurs produits ou dispositifs médicaux dans un autre État membre </a:t>
            </a:r>
            <a:r>
              <a:rPr lang="fr-BE" dirty="0" smtClean="0"/>
              <a:t>et </a:t>
            </a:r>
            <a:r>
              <a:rPr lang="fr-BE" dirty="0"/>
              <a:t>en demander le remboursement à leur caisse de </a:t>
            </a:r>
            <a:r>
              <a:rPr lang="fr-BE" dirty="0" smtClean="0"/>
              <a:t>maladie (arrêt </a:t>
            </a:r>
            <a:r>
              <a:rPr lang="fr-BE" dirty="0" err="1" smtClean="0"/>
              <a:t>Decker</a:t>
            </a:r>
            <a:r>
              <a:rPr lang="fr-BE" dirty="0"/>
              <a:t>, </a:t>
            </a:r>
            <a:r>
              <a:rPr lang="fr-BE" dirty="0">
                <a:hlinkClick r:id="rId2"/>
              </a:rPr>
              <a:t>C-120/95</a:t>
            </a:r>
            <a:r>
              <a:rPr lang="fr-BE" dirty="0" smtClean="0"/>
              <a:t>)</a:t>
            </a:r>
          </a:p>
        </p:txBody>
      </p:sp>
      <p:pic>
        <p:nvPicPr>
          <p:cNvPr id="4" name="Picture 3"/>
          <p:cNvPicPr>
            <a:picLocks noChangeAspect="1"/>
          </p:cNvPicPr>
          <p:nvPr/>
        </p:nvPicPr>
        <p:blipFill>
          <a:blip r:embed="rId3"/>
          <a:stretch>
            <a:fillRect/>
          </a:stretch>
        </p:blipFill>
        <p:spPr>
          <a:xfrm>
            <a:off x="7850777" y="2181497"/>
            <a:ext cx="3383280" cy="3605349"/>
          </a:xfrm>
          <a:prstGeom prst="rect">
            <a:avLst/>
          </a:prstGeom>
        </p:spPr>
      </p:pic>
    </p:spTree>
    <p:extLst>
      <p:ext uri="{BB962C8B-B14F-4D97-AF65-F5344CB8AC3E}">
        <p14:creationId xmlns:p14="http://schemas.microsoft.com/office/powerpoint/2010/main" val="392713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00531"/>
          </a:xfrm>
        </p:spPr>
        <p:txBody>
          <a:bodyPr/>
          <a:lstStyle/>
          <a:p>
            <a:pPr algn="ctr"/>
            <a:r>
              <a:rPr lang="fr-BE" b="1" dirty="0" smtClean="0"/>
              <a:t>2011 </a:t>
            </a:r>
            <a:br>
              <a:rPr lang="fr-BE" b="1" dirty="0" smtClean="0"/>
            </a:br>
            <a:r>
              <a:rPr lang="fr-BE" b="1" dirty="0" smtClean="0"/>
              <a:t>La jurisprudence et le législateur</a:t>
            </a:r>
            <a:endParaRPr lang="fr-BE" b="1" dirty="0"/>
          </a:p>
        </p:txBody>
      </p:sp>
      <p:sp>
        <p:nvSpPr>
          <p:cNvPr id="3" name="Content Placeholder 2"/>
          <p:cNvSpPr>
            <a:spLocks noGrp="1"/>
          </p:cNvSpPr>
          <p:nvPr>
            <p:ph idx="1"/>
          </p:nvPr>
        </p:nvSpPr>
        <p:spPr>
          <a:xfrm>
            <a:off x="646113" y="1972491"/>
            <a:ext cx="5806938" cy="4389120"/>
          </a:xfrm>
        </p:spPr>
        <p:txBody>
          <a:bodyPr>
            <a:normAutofit/>
          </a:bodyPr>
          <a:lstStyle/>
          <a:p>
            <a:r>
              <a:rPr lang="fr-BE" dirty="0" smtClean="0"/>
              <a:t>Avec les </a:t>
            </a:r>
            <a:r>
              <a:rPr lang="fr-BE" dirty="0"/>
              <a:t>arrêts </a:t>
            </a:r>
            <a:r>
              <a:rPr lang="fr-BE" dirty="0" err="1"/>
              <a:t>Kohll</a:t>
            </a:r>
            <a:r>
              <a:rPr lang="fr-BE" dirty="0"/>
              <a:t> et </a:t>
            </a:r>
            <a:r>
              <a:rPr lang="fr-BE" dirty="0" err="1" smtClean="0"/>
              <a:t>Decker</a:t>
            </a:r>
            <a:r>
              <a:rPr lang="fr-BE" dirty="0" smtClean="0"/>
              <a:t>, la </a:t>
            </a:r>
            <a:r>
              <a:rPr lang="fr-BE" dirty="0"/>
              <a:t>Cour de justice a initié une longue série d'arrêts qui ont inspiré le législateur de l'Union à modifier de manière substantielle la législation de l'UE en matière de soins de </a:t>
            </a:r>
            <a:r>
              <a:rPr lang="fr-BE" dirty="0" smtClean="0"/>
              <a:t>santé</a:t>
            </a:r>
            <a:endParaRPr lang="fr-BE" dirty="0"/>
          </a:p>
          <a:p>
            <a:r>
              <a:rPr lang="fr-BE" dirty="0" smtClean="0"/>
              <a:t>Cette </a:t>
            </a:r>
            <a:r>
              <a:rPr lang="fr-BE" dirty="0"/>
              <a:t>jurisprudence a </a:t>
            </a:r>
            <a:r>
              <a:rPr lang="fr-BE" dirty="0" smtClean="0"/>
              <a:t>été </a:t>
            </a:r>
            <a:r>
              <a:rPr lang="fr-BE" dirty="0"/>
              <a:t>codifiée </a:t>
            </a:r>
            <a:r>
              <a:rPr lang="fr-BE" dirty="0" smtClean="0"/>
              <a:t>via </a:t>
            </a:r>
            <a:r>
              <a:rPr lang="fr-BE" dirty="0"/>
              <a:t>l'adoption des </a:t>
            </a:r>
            <a:r>
              <a:rPr lang="fr-BE" b="1" dirty="0"/>
              <a:t>règlements n° 883/04 et 987/09 </a:t>
            </a:r>
            <a:r>
              <a:rPr lang="fr-BE" dirty="0"/>
              <a:t>et de la </a:t>
            </a:r>
            <a:r>
              <a:rPr lang="fr-BE" b="1" dirty="0"/>
              <a:t>directive 2011/24</a:t>
            </a:r>
            <a:r>
              <a:rPr lang="fr-BE" dirty="0"/>
              <a:t>, qui </a:t>
            </a:r>
            <a:r>
              <a:rPr lang="fr-BE" dirty="0" smtClean="0"/>
              <a:t>règlent la </a:t>
            </a:r>
            <a:r>
              <a:rPr lang="fr-BE" dirty="0"/>
              <a:t>prise en </a:t>
            </a:r>
            <a:r>
              <a:rPr lang="fr-BE" dirty="0" smtClean="0"/>
              <a:t>charge/remboursement </a:t>
            </a:r>
            <a:r>
              <a:rPr lang="fr-BE" dirty="0"/>
              <a:t>des soins et des achats médicaux dans un autre État </a:t>
            </a:r>
            <a:r>
              <a:rPr lang="fr-BE" dirty="0" smtClean="0"/>
              <a:t>membre</a:t>
            </a:r>
          </a:p>
        </p:txBody>
      </p:sp>
      <p:pic>
        <p:nvPicPr>
          <p:cNvPr id="4" name="Picture 3"/>
          <p:cNvPicPr>
            <a:picLocks noChangeAspect="1"/>
          </p:cNvPicPr>
          <p:nvPr/>
        </p:nvPicPr>
        <p:blipFill>
          <a:blip r:embed="rId2"/>
          <a:stretch>
            <a:fillRect/>
          </a:stretch>
        </p:blipFill>
        <p:spPr>
          <a:xfrm>
            <a:off x="8360908" y="1972491"/>
            <a:ext cx="2925401" cy="4023360"/>
          </a:xfrm>
          <a:prstGeom prst="rect">
            <a:avLst/>
          </a:prstGeom>
        </p:spPr>
      </p:pic>
    </p:spTree>
    <p:extLst>
      <p:ext uri="{BB962C8B-B14F-4D97-AF65-F5344CB8AC3E}">
        <p14:creationId xmlns:p14="http://schemas.microsoft.com/office/powerpoint/2010/main" val="231869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00531"/>
          </a:xfrm>
        </p:spPr>
        <p:txBody>
          <a:bodyPr/>
          <a:lstStyle/>
          <a:p>
            <a:pPr algn="ctr"/>
            <a:r>
              <a:rPr lang="fr-BE" b="1" dirty="0" smtClean="0"/>
              <a:t>2011 </a:t>
            </a:r>
            <a:br>
              <a:rPr lang="fr-BE" b="1" dirty="0" smtClean="0"/>
            </a:br>
            <a:r>
              <a:rPr lang="fr-BE" b="1" dirty="0" smtClean="0"/>
              <a:t>La jurisprudence et le législateur</a:t>
            </a:r>
            <a:endParaRPr lang="fr-BE" b="1" dirty="0"/>
          </a:p>
        </p:txBody>
      </p:sp>
      <p:sp>
        <p:nvSpPr>
          <p:cNvPr id="3" name="Content Placeholder 2"/>
          <p:cNvSpPr>
            <a:spLocks noGrp="1"/>
          </p:cNvSpPr>
          <p:nvPr>
            <p:ph idx="1"/>
          </p:nvPr>
        </p:nvSpPr>
        <p:spPr>
          <a:xfrm>
            <a:off x="646112" y="1972491"/>
            <a:ext cx="10483441" cy="4389120"/>
          </a:xfrm>
        </p:spPr>
        <p:txBody>
          <a:bodyPr>
            <a:normAutofit/>
          </a:bodyPr>
          <a:lstStyle/>
          <a:p>
            <a:endParaRPr lang="fr-BE" dirty="0" smtClean="0"/>
          </a:p>
        </p:txBody>
      </p:sp>
      <p:sp>
        <p:nvSpPr>
          <p:cNvPr id="4" name="Rectangle 3"/>
          <p:cNvSpPr/>
          <p:nvPr/>
        </p:nvSpPr>
        <p:spPr>
          <a:xfrm>
            <a:off x="646110" y="3483574"/>
            <a:ext cx="27371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Soins non programmés (urgences)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4362994" y="3489790"/>
            <a:ext cx="676655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Soins programmés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Down Arrow 5"/>
          <p:cNvSpPr/>
          <p:nvPr/>
        </p:nvSpPr>
        <p:spPr>
          <a:xfrm>
            <a:off x="1772378" y="4507315"/>
            <a:ext cx="484632" cy="496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p:cNvSpPr/>
          <p:nvPr/>
        </p:nvSpPr>
        <p:spPr>
          <a:xfrm>
            <a:off x="930477" y="5113044"/>
            <a:ext cx="21684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Pas d’autorisation préalable</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Rectangle 8"/>
          <p:cNvSpPr/>
          <p:nvPr/>
        </p:nvSpPr>
        <p:spPr>
          <a:xfrm>
            <a:off x="4807131" y="5695406"/>
            <a:ext cx="2704012" cy="66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Autorisation préalable</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p:cNvSpPr/>
          <p:nvPr/>
        </p:nvSpPr>
        <p:spPr>
          <a:xfrm>
            <a:off x="4362994" y="4722852"/>
            <a:ext cx="3257545" cy="56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hospitaliers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p:cNvSpPr/>
          <p:nvPr/>
        </p:nvSpPr>
        <p:spPr>
          <a:xfrm>
            <a:off x="7811589" y="4735286"/>
            <a:ext cx="3317962" cy="56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Non hospitaliers</a:t>
            </a:r>
            <a:endParaRPr kumimoji="0" lang="fr-BE"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p:cNvSpPr/>
          <p:nvPr/>
        </p:nvSpPr>
        <p:spPr>
          <a:xfrm>
            <a:off x="646110" y="1972490"/>
            <a:ext cx="5506495" cy="1186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Le règlement 883/2004: travailleurs (transfrontaliers) + membres de leur famille</a:t>
            </a:r>
            <a:endParaRPr lang="fr-BE" dirty="0"/>
          </a:p>
        </p:txBody>
      </p:sp>
      <p:sp>
        <p:nvSpPr>
          <p:cNvPr id="13" name="Rectangle 12"/>
          <p:cNvSpPr/>
          <p:nvPr/>
        </p:nvSpPr>
        <p:spPr>
          <a:xfrm>
            <a:off x="6152605" y="1998616"/>
            <a:ext cx="4976947" cy="1160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La directive 2011/24: application générale</a:t>
            </a:r>
            <a:endParaRPr lang="fr-BE" dirty="0"/>
          </a:p>
        </p:txBody>
      </p:sp>
      <p:sp>
        <p:nvSpPr>
          <p:cNvPr id="14" name="Rectangle 13"/>
          <p:cNvSpPr/>
          <p:nvPr/>
        </p:nvSpPr>
        <p:spPr>
          <a:xfrm>
            <a:off x="8046720" y="5695406"/>
            <a:ext cx="2847703" cy="66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Pas d’autorisation préalable (en principe)</a:t>
            </a:r>
            <a:endParaRPr lang="fr-BE" dirty="0"/>
          </a:p>
        </p:txBody>
      </p:sp>
    </p:spTree>
    <p:extLst>
      <p:ext uri="{BB962C8B-B14F-4D97-AF65-F5344CB8AC3E}">
        <p14:creationId xmlns:p14="http://schemas.microsoft.com/office/powerpoint/2010/main" val="305971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853569"/>
          </a:xfrm>
        </p:spPr>
        <p:txBody>
          <a:bodyPr/>
          <a:lstStyle/>
          <a:p>
            <a:r>
              <a:rPr lang="fr-BE" b="1" dirty="0" smtClean="0"/>
              <a:t>Autorisation préalable</a:t>
            </a:r>
            <a:endParaRPr lang="fr-BE" b="1" dirty="0"/>
          </a:p>
        </p:txBody>
      </p:sp>
      <p:sp>
        <p:nvSpPr>
          <p:cNvPr id="3" name="Content Placeholder 2"/>
          <p:cNvSpPr>
            <a:spLocks noGrp="1"/>
          </p:cNvSpPr>
          <p:nvPr>
            <p:ph idx="1"/>
          </p:nvPr>
        </p:nvSpPr>
        <p:spPr>
          <a:xfrm>
            <a:off x="646114" y="1306286"/>
            <a:ext cx="4526777" cy="5055325"/>
          </a:xfrm>
        </p:spPr>
        <p:txBody>
          <a:bodyPr>
            <a:normAutofit/>
          </a:bodyPr>
          <a:lstStyle/>
          <a:p>
            <a:r>
              <a:rPr lang="nl-NL" dirty="0" smtClean="0"/>
              <a:t>Arrêt Smits et Peerbooms (2001), </a:t>
            </a:r>
            <a:r>
              <a:rPr lang="nl-NL" dirty="0" smtClean="0">
                <a:hlinkClick r:id="rId2"/>
              </a:rPr>
              <a:t>C-157/99</a:t>
            </a:r>
            <a:endParaRPr lang="fr-BE" dirty="0" smtClean="0"/>
          </a:p>
          <a:p>
            <a:r>
              <a:rPr lang="fr-BE" dirty="0" smtClean="0"/>
              <a:t>Autorisation préalable ne peut être refusée:</a:t>
            </a:r>
          </a:p>
          <a:p>
            <a:pPr lvl="1"/>
            <a:r>
              <a:rPr lang="fr-BE" dirty="0" smtClean="0"/>
              <a:t>lorsqu'il </a:t>
            </a:r>
            <a:r>
              <a:rPr lang="fr-BE" dirty="0"/>
              <a:t>apparaît que le traitement concerné est suffisamment éprouvé et validé par la science médicale </a:t>
            </a:r>
            <a:r>
              <a:rPr lang="fr-BE" dirty="0" smtClean="0"/>
              <a:t>internationale</a:t>
            </a:r>
            <a:r>
              <a:rPr lang="fr-BE" dirty="0"/>
              <a:t>,</a:t>
            </a:r>
            <a:r>
              <a:rPr lang="fr-BE" dirty="0" smtClean="0"/>
              <a:t> </a:t>
            </a:r>
            <a:r>
              <a:rPr lang="fr-BE" dirty="0"/>
              <a:t>et</a:t>
            </a:r>
          </a:p>
          <a:p>
            <a:pPr lvl="1"/>
            <a:r>
              <a:rPr lang="fr-BE" dirty="0" smtClean="0"/>
              <a:t>lorsqu'un traitement identique ou présentant le même degré d'efficacité pour le patient ne peut être obtenu en temps opportun dans l’Etat de résidence</a:t>
            </a:r>
            <a:endParaRPr lang="fr-BE" dirty="0"/>
          </a:p>
        </p:txBody>
      </p:sp>
      <p:pic>
        <p:nvPicPr>
          <p:cNvPr id="4" name="Picture 3"/>
          <p:cNvPicPr>
            <a:picLocks noChangeAspect="1"/>
          </p:cNvPicPr>
          <p:nvPr/>
        </p:nvPicPr>
        <p:blipFill>
          <a:blip r:embed="rId3"/>
          <a:stretch>
            <a:fillRect/>
          </a:stretch>
        </p:blipFill>
        <p:spPr>
          <a:xfrm>
            <a:off x="7071903" y="1306286"/>
            <a:ext cx="3613513" cy="1927860"/>
          </a:xfrm>
          <a:prstGeom prst="rect">
            <a:avLst/>
          </a:prstGeom>
        </p:spPr>
      </p:pic>
      <p:pic>
        <p:nvPicPr>
          <p:cNvPr id="5" name="Picture 4"/>
          <p:cNvPicPr>
            <a:picLocks noChangeAspect="1"/>
          </p:cNvPicPr>
          <p:nvPr/>
        </p:nvPicPr>
        <p:blipFill>
          <a:blip r:embed="rId4"/>
          <a:stretch>
            <a:fillRect/>
          </a:stretch>
        </p:blipFill>
        <p:spPr>
          <a:xfrm>
            <a:off x="7071903" y="4087715"/>
            <a:ext cx="3744143" cy="2143125"/>
          </a:xfrm>
          <a:prstGeom prst="rect">
            <a:avLst/>
          </a:prstGeom>
        </p:spPr>
      </p:pic>
    </p:spTree>
    <p:extLst>
      <p:ext uri="{BB962C8B-B14F-4D97-AF65-F5344CB8AC3E}">
        <p14:creationId xmlns:p14="http://schemas.microsoft.com/office/powerpoint/2010/main" val="167584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660483" cy="892756"/>
          </a:xfrm>
        </p:spPr>
        <p:txBody>
          <a:bodyPr/>
          <a:lstStyle/>
          <a:p>
            <a:r>
              <a:rPr lang="fr-BE" b="1" dirty="0" smtClean="0"/>
              <a:t>Efficacité du traitement </a:t>
            </a:r>
            <a:endParaRPr lang="fr-BE" b="1" dirty="0"/>
          </a:p>
        </p:txBody>
      </p:sp>
      <p:sp>
        <p:nvSpPr>
          <p:cNvPr id="3" name="Content Placeholder 2"/>
          <p:cNvSpPr>
            <a:spLocks noGrp="1"/>
          </p:cNvSpPr>
          <p:nvPr>
            <p:ph idx="1"/>
          </p:nvPr>
        </p:nvSpPr>
        <p:spPr>
          <a:xfrm>
            <a:off x="646112" y="1489166"/>
            <a:ext cx="6747465" cy="4519749"/>
          </a:xfrm>
        </p:spPr>
        <p:txBody>
          <a:bodyPr>
            <a:normAutofit/>
          </a:bodyPr>
          <a:lstStyle/>
          <a:p>
            <a:endParaRPr lang="fr-BE" dirty="0" smtClean="0"/>
          </a:p>
          <a:p>
            <a:r>
              <a:rPr lang="fr-BE" dirty="0" smtClean="0"/>
              <a:t>L'institution </a:t>
            </a:r>
            <a:r>
              <a:rPr lang="fr-BE" dirty="0"/>
              <a:t>compétente est tenue de prendre en considération l'ensemble des circonstances caractérisant </a:t>
            </a:r>
            <a:r>
              <a:rPr lang="fr-BE" b="1" dirty="0"/>
              <a:t>chaque cas concret</a:t>
            </a:r>
            <a:r>
              <a:rPr lang="fr-BE" dirty="0"/>
              <a:t>, en tenant dûment compte non seulement de la situation médicale du patient au moment où l'autorisation est sollicitée et, le cas échéant, du degré de la </a:t>
            </a:r>
            <a:r>
              <a:rPr lang="fr-BE" b="1" dirty="0"/>
              <a:t>douleur ou de la nature du </a:t>
            </a:r>
            <a:r>
              <a:rPr lang="fr-BE" b="1" dirty="0" smtClean="0"/>
              <a:t>handicap</a:t>
            </a:r>
            <a:r>
              <a:rPr lang="fr-BE" dirty="0" smtClean="0"/>
              <a:t>, </a:t>
            </a:r>
            <a:r>
              <a:rPr lang="fr-BE" dirty="0"/>
              <a:t>qui pourrait, par exemple, rendre impossible ou excessivement difficile l'exercice d'une activité professionnelle, mais également de ses antécédents </a:t>
            </a:r>
            <a:endParaRPr lang="fr-BE" dirty="0" smtClean="0"/>
          </a:p>
          <a:p>
            <a:r>
              <a:rPr lang="fr-BE" dirty="0" smtClean="0"/>
              <a:t>Arrêts Smits </a:t>
            </a:r>
            <a:r>
              <a:rPr lang="fr-BE" dirty="0"/>
              <a:t>et </a:t>
            </a:r>
            <a:r>
              <a:rPr lang="fr-BE" dirty="0" err="1" smtClean="0"/>
              <a:t>Peerbooms</a:t>
            </a:r>
            <a:r>
              <a:rPr lang="fr-BE" dirty="0" smtClean="0"/>
              <a:t> </a:t>
            </a:r>
            <a:r>
              <a:rPr lang="nl-NL" dirty="0"/>
              <a:t>(2001), </a:t>
            </a:r>
            <a:r>
              <a:rPr lang="nl-NL" dirty="0" smtClean="0">
                <a:hlinkClick r:id="rId2"/>
              </a:rPr>
              <a:t>C-157/99</a:t>
            </a:r>
            <a:r>
              <a:rPr lang="fr-BE" dirty="0" smtClean="0"/>
              <a:t>; Müller-Fauré </a:t>
            </a:r>
            <a:r>
              <a:rPr lang="fr-BE" dirty="0"/>
              <a:t>et Van </a:t>
            </a:r>
            <a:r>
              <a:rPr lang="fr-BE" dirty="0" err="1" smtClean="0"/>
              <a:t>Riet</a:t>
            </a:r>
            <a:r>
              <a:rPr lang="fr-BE" dirty="0" smtClean="0"/>
              <a:t> (2003), </a:t>
            </a:r>
            <a:r>
              <a:rPr lang="fr-BE" dirty="0" smtClean="0">
                <a:hlinkClick r:id="rId3"/>
              </a:rPr>
              <a:t>C-385/99</a:t>
            </a:r>
            <a:endParaRPr lang="fr-BE" dirty="0" smtClean="0"/>
          </a:p>
        </p:txBody>
      </p:sp>
      <p:pic>
        <p:nvPicPr>
          <p:cNvPr id="4" name="Picture 3"/>
          <p:cNvPicPr>
            <a:picLocks noChangeAspect="1"/>
          </p:cNvPicPr>
          <p:nvPr/>
        </p:nvPicPr>
        <p:blipFill>
          <a:blip r:embed="rId4"/>
          <a:stretch>
            <a:fillRect/>
          </a:stretch>
        </p:blipFill>
        <p:spPr>
          <a:xfrm>
            <a:off x="8007531" y="1789612"/>
            <a:ext cx="3239589" cy="3788228"/>
          </a:xfrm>
          <a:prstGeom prst="rect">
            <a:avLst/>
          </a:prstGeom>
        </p:spPr>
      </p:pic>
    </p:spTree>
    <p:extLst>
      <p:ext uri="{BB962C8B-B14F-4D97-AF65-F5344CB8AC3E}">
        <p14:creationId xmlns:p14="http://schemas.microsoft.com/office/powerpoint/2010/main" val="262730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2954</TotalTime>
  <Words>1082</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Les soins transfrontaliers </vt:lpstr>
      <vt:lpstr>Le cadre général</vt:lpstr>
      <vt:lpstr>1971 Les travailleurs</vt:lpstr>
      <vt:lpstr>1998 Libre prestation de services</vt:lpstr>
      <vt:lpstr>1998 Produits ou dispositifs médicaux</vt:lpstr>
      <vt:lpstr>2011  La jurisprudence et le législateur</vt:lpstr>
      <vt:lpstr>2011  La jurisprudence et le législateur</vt:lpstr>
      <vt:lpstr>Autorisation préalable</vt:lpstr>
      <vt:lpstr>Efficacité du traitement </vt:lpstr>
      <vt:lpstr>Autorisation préalable</vt:lpstr>
      <vt:lpstr>Traitement en temps opportun </vt:lpstr>
      <vt:lpstr>Les frais supplémentaires</vt:lpstr>
      <vt:lpstr>2011  La jurisprudence et le législateur</vt:lpstr>
      <vt:lpstr>Soins ambulatoires programmés à caractère non hospitalier </vt:lpstr>
      <vt:lpstr>Soins ambulatoires programmés à caractère non hospitalier </vt:lpstr>
      <vt:lpstr>Soins ambulatoires programmés à caractère non hospitalier </vt:lpstr>
      <vt:lpstr>Questions?</vt:lpstr>
    </vt:vector>
  </TitlesOfParts>
  <Company>Cour de Justice de 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Jeught Stefaan</dc:creator>
  <cp:lastModifiedBy>Van der Jeught Stefaan</cp:lastModifiedBy>
  <cp:revision>177</cp:revision>
  <dcterms:created xsi:type="dcterms:W3CDTF">2020-07-09T12:55:45Z</dcterms:created>
  <dcterms:modified xsi:type="dcterms:W3CDTF">2022-04-13T08:26:16Z</dcterms:modified>
</cp:coreProperties>
</file>