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1" r:id="rId2"/>
    <p:sldId id="320" r:id="rId3"/>
    <p:sldId id="335" r:id="rId4"/>
    <p:sldId id="344" r:id="rId5"/>
    <p:sldId id="345" r:id="rId6"/>
    <p:sldId id="346" r:id="rId7"/>
    <p:sldId id="347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264" r:id="rId17"/>
  </p:sldIdLst>
  <p:sldSz cx="12192000" cy="6858000"/>
  <p:notesSz cx="6797675" cy="9926638"/>
  <p:custShowLst>
    <p:custShow name="ORS GE" id="0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080DE84-C3BD-4F02-A623-380AD592BE32}">
          <p14:sldIdLst>
            <p14:sldId id="261"/>
            <p14:sldId id="320"/>
            <p14:sldId id="335"/>
            <p14:sldId id="344"/>
            <p14:sldId id="345"/>
            <p14:sldId id="346"/>
            <p14:sldId id="347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  <p14:section name="Section sans titre" id="{BCF57227-2C7B-44B8-89F9-8D286B46D552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2EB"/>
    <a:srgbClr val="00A5C0"/>
    <a:srgbClr val="CCEDF2"/>
    <a:srgbClr val="DDD454"/>
    <a:srgbClr val="4B9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6364" autoAdjust="0"/>
  </p:normalViewPr>
  <p:slideViewPr>
    <p:cSldViewPr snapToGrid="0">
      <p:cViewPr varScale="1">
        <p:scale>
          <a:sx n="100" d="100"/>
          <a:sy n="100" d="100"/>
        </p:scale>
        <p:origin x="6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A842-F702-4582-B73B-1ABEE788D208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F3D7-FBEE-4173-8D1D-01E74EE58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85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A410-205E-44B4-A199-F4138441FFBE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BBA3F-66B0-4D7E-9EF7-B2ADE8D6D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4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s-ge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78A3D0-C831-4EC6-B44C-10DF63835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924" b="63995"/>
          <a:stretch/>
        </p:blipFill>
        <p:spPr>
          <a:xfrm>
            <a:off x="-1" y="0"/>
            <a:ext cx="12204000" cy="39527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6" y="326159"/>
            <a:ext cx="2051300" cy="827524"/>
          </a:xfrm>
          <a:prstGeom prst="rect">
            <a:avLst/>
          </a:prstGeom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1436914" y="4162697"/>
            <a:ext cx="9431383" cy="104502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  <a:lvl2pPr marL="4572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99031487-D249-41B9-8040-96AAE53FE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6913" y="5367449"/>
            <a:ext cx="9431383" cy="39394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  <a:lvl2pPr marL="4572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>
                <a:solidFill>
                  <a:srgbClr val="4B9B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52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955385" y="6337390"/>
            <a:ext cx="882948" cy="365125"/>
          </a:xfr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</a:lstStyle>
          <a:p>
            <a:fld id="{C834FDFC-9FAC-4209-B5B0-E78C74F118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631064" y="2842456"/>
            <a:ext cx="8768455" cy="117308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A5C0"/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C4956F7-1650-4D78-8680-BF693AD8D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858018"/>
            <a:ext cx="1945266" cy="24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2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scrip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75564" y="6356350"/>
            <a:ext cx="882000" cy="365125"/>
          </a:xfrm>
        </p:spPr>
        <p:txBody>
          <a:bodyPr/>
          <a:lstStyle>
            <a:lvl1pPr>
              <a:defRPr lang="fr-FR" sz="1200" b="0" i="0" kern="1200" smtClean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</a:lstStyle>
          <a:p>
            <a:fld id="{C834FDFC-9FAC-4209-B5B0-E78C74F118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6069" y="1378635"/>
            <a:ext cx="10575999" cy="444609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  <a:lvl2pPr marL="685800" indent="-228600">
              <a:buClr>
                <a:srgbClr val="DDD454"/>
              </a:buClr>
              <a:buFont typeface="Arial" panose="020B0604020202020204" pitchFamily="34" charset="0"/>
              <a:buChar char="‒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2pPr>
            <a:lvl3pPr marL="1143000" indent="-228600">
              <a:buClr>
                <a:srgbClr val="DDD45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3pPr>
            <a:lvl4pPr marL="1600200" indent="-228600">
              <a:buClr>
                <a:srgbClr val="DDD454"/>
              </a:buClr>
              <a:buFont typeface="Arial" panose="020B0604020202020204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>
                <a:solidFill>
                  <a:srgbClr val="00A5C0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A5C0"/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A7FDDCE-FE8C-4ABF-88C9-63B8A999F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1100"/>
          <a:stretch/>
        </p:blipFill>
        <p:spPr>
          <a:xfrm>
            <a:off x="-8709" y="-8709"/>
            <a:ext cx="978828" cy="10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descrip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75564" y="6356350"/>
            <a:ext cx="882000" cy="365125"/>
          </a:xfrm>
        </p:spPr>
        <p:txBody>
          <a:bodyPr/>
          <a:lstStyle>
            <a:lvl1pPr>
              <a:defRPr lang="fr-FR" sz="1200" b="0" i="0" kern="1200" smtClean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</a:lstStyle>
          <a:p>
            <a:fld id="{C834FDFC-9FAC-4209-B5B0-E78C74F118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6069" y="1378635"/>
            <a:ext cx="4840177" cy="444609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  <a:lvl2pPr marL="685800" indent="-228600">
              <a:buClr>
                <a:srgbClr val="DDD454"/>
              </a:buClr>
              <a:buFont typeface="Arial" panose="020B0604020202020204" pitchFamily="34" charset="0"/>
              <a:buChar char="‒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2pPr>
            <a:lvl3pPr marL="1143000" indent="-228600">
              <a:buClr>
                <a:srgbClr val="DDD45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3pPr>
            <a:lvl4pPr marL="1600200" indent="-228600">
              <a:buClr>
                <a:srgbClr val="DDD454"/>
              </a:buClr>
              <a:buFont typeface="Arial" panose="020B0604020202020204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>
                <a:solidFill>
                  <a:srgbClr val="00A5C0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A5C0"/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A7FDDCE-FE8C-4ABF-88C9-63B8A999F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1100"/>
          <a:stretch/>
        </p:blipFill>
        <p:spPr>
          <a:xfrm>
            <a:off x="-8709" y="-8709"/>
            <a:ext cx="978828" cy="1067225"/>
          </a:xfrm>
          <a:prstGeom prst="rect">
            <a:avLst/>
          </a:prstGeom>
        </p:spPr>
      </p:pic>
      <p:sp>
        <p:nvSpPr>
          <p:cNvPr id="6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22499" y="1378635"/>
            <a:ext cx="4840177" cy="4446094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  <a:lvl2pPr marL="685800" indent="-228600">
              <a:buClr>
                <a:srgbClr val="DDD454"/>
              </a:buClr>
              <a:buFont typeface="Arial" panose="020B0604020202020204" pitchFamily="34" charset="0"/>
              <a:buChar char="‒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2pPr>
            <a:lvl3pPr marL="1143000" indent="-228600">
              <a:buClr>
                <a:srgbClr val="DDD454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3pPr>
            <a:lvl4pPr marL="1600200" indent="-228600">
              <a:buClr>
                <a:srgbClr val="DDD454"/>
              </a:buClr>
              <a:buFont typeface="Arial" panose="020B0604020202020204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>
                <a:solidFill>
                  <a:srgbClr val="00A5C0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553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178A3D0-C831-4EC6-B44C-10DF63835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27013" b="34247"/>
          <a:stretch/>
        </p:blipFill>
        <p:spPr>
          <a:xfrm>
            <a:off x="-12001" y="-2671"/>
            <a:ext cx="12204000" cy="43651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92478" y="2312820"/>
            <a:ext cx="5781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400" b="1" dirty="0">
                <a:solidFill>
                  <a:schemeClr val="bg1"/>
                </a:solidFill>
                <a:latin typeface="Gadugi" panose="020B0502040204020203" pitchFamily="34" charset="0"/>
                <a:cs typeface="Calibri" panose="020F0502020204030204" pitchFamily="34" charset="0"/>
              </a:rPr>
              <a:t>Merci de votre </a:t>
            </a:r>
          </a:p>
          <a:p>
            <a:pPr algn="r"/>
            <a:r>
              <a:rPr lang="fr-FR" sz="5400" b="1" dirty="0">
                <a:solidFill>
                  <a:schemeClr val="bg1"/>
                </a:solidFill>
                <a:latin typeface="Gadugi" panose="020B0502040204020203" pitchFamily="34" charset="0"/>
                <a:cs typeface="Calibri" panose="020F0502020204030204" pitchFamily="34" charset="0"/>
              </a:rPr>
              <a:t>attention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563175"/>
            <a:ext cx="12192000" cy="28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54700" algn="l"/>
              </a:tabLst>
            </a:pPr>
            <a:r>
              <a:rPr lang="fr-FR" sz="1200" b="1" dirty="0">
                <a:solidFill>
                  <a:srgbClr val="00A5C0"/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Observatoire</a:t>
            </a:r>
            <a:r>
              <a:rPr lang="fr-FR" sz="1200" b="1" baseline="0" dirty="0">
                <a:solidFill>
                  <a:srgbClr val="00A5C0"/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 régional de la santé Grand Est </a:t>
            </a:r>
            <a:r>
              <a:rPr lang="fr-FR" sz="1200" b="1" dirty="0">
                <a:solidFill>
                  <a:srgbClr val="00A5C0"/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(ORS Grand Est)</a:t>
            </a:r>
            <a:endParaRPr lang="fr-FR" sz="1800" dirty="0">
              <a:solidFill>
                <a:srgbClr val="00A5C0"/>
              </a:solidFill>
              <a:latin typeface="Gadugi" panose="020B0502040204020203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73E19B-08FD-4E63-A85B-497F98D26951}"/>
              </a:ext>
            </a:extLst>
          </p:cNvPr>
          <p:cNvSpPr/>
          <p:nvPr userDrawn="1"/>
        </p:nvSpPr>
        <p:spPr>
          <a:xfrm>
            <a:off x="2095924" y="4878779"/>
            <a:ext cx="4000076" cy="659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985838" algn="l"/>
                <a:tab pos="5557838" algn="l"/>
                <a:tab pos="5738813" algn="l"/>
                <a:tab pos="6003925" algn="l"/>
                <a:tab pos="7446963" algn="l"/>
              </a:tabLst>
            </a:pP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Siège 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: Hôpital Civil – Bâtiment 02 – 1</a:t>
            </a:r>
            <a:r>
              <a:rPr lang="fr-FR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er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 étage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985838" algn="l"/>
                <a:tab pos="5557838" algn="l"/>
                <a:tab pos="5738813" algn="l"/>
                <a:tab pos="6003925" algn="l"/>
                <a:tab pos="7446963" algn="l"/>
              </a:tabLst>
            </a:pP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1, place de l’hôpital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985838" algn="l"/>
                <a:tab pos="5557838" algn="l"/>
                <a:tab pos="5738813" algn="l"/>
                <a:tab pos="6003925" algn="l"/>
                <a:tab pos="7446963" algn="l"/>
              </a:tabLst>
            </a:pP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67091 Strasbourg cedex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A6F05-E93D-44E8-AF4C-12177DFC8BCC}"/>
              </a:ext>
            </a:extLst>
          </p:cNvPr>
          <p:cNvSpPr/>
          <p:nvPr userDrawn="1"/>
        </p:nvSpPr>
        <p:spPr>
          <a:xfrm>
            <a:off x="6286923" y="4878777"/>
            <a:ext cx="3767465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985838" algn="l"/>
                <a:tab pos="5557838" algn="l"/>
                <a:tab pos="5738813" algn="l"/>
                <a:tab pos="6003925" algn="l"/>
                <a:tab pos="7446963" algn="l"/>
              </a:tabLst>
            </a:pP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Site de Nancy 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: 2, rue du Doyen Jacques </a:t>
            </a:r>
            <a:r>
              <a:rPr lang="fr-F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Parisot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1166813" algn="l"/>
                <a:tab pos="5654675" algn="l"/>
                <a:tab pos="7446963" algn="l"/>
              </a:tabLst>
            </a:pP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54500 Vandœuvre-lès-Nancy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7D5B9C-A271-4135-9EB7-81FD6953CED9}"/>
              </a:ext>
            </a:extLst>
          </p:cNvPr>
          <p:cNvSpPr/>
          <p:nvPr userDrawn="1"/>
        </p:nvSpPr>
        <p:spPr>
          <a:xfrm>
            <a:off x="4969234" y="5567562"/>
            <a:ext cx="25001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1166813" algn="l"/>
                <a:tab pos="5473700" algn="l"/>
              </a:tabLst>
            </a:pP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Tél</a:t>
            </a:r>
            <a:r>
              <a:rPr lang="fr-FR" sz="11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 : 03 88 11 69 80</a:t>
            </a: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 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1166813" algn="l"/>
                <a:tab pos="5473700" algn="l"/>
              </a:tabLst>
            </a:pP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E-mail : contact@ors-ge.org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tabLst>
                <a:tab pos="1166813" algn="l"/>
                <a:tab pos="5473700" algn="l"/>
              </a:tabLst>
            </a:pPr>
            <a:r>
              <a:rPr lang="fr-FR" sz="1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Site internet : </a:t>
            </a:r>
            <a:r>
              <a:rPr lang="fr-FR" sz="11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adugi" panose="020B0502040204020203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3"/>
              </a:rPr>
              <a:t>www.ors-ge.org</a:t>
            </a:r>
            <a:endParaRPr lang="fr-FR" sz="1100" b="1" kern="1200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99032" y="6356350"/>
            <a:ext cx="1054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b="0" i="0" kern="1200" smtClean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</a:lstStyle>
          <a:p>
            <a:fld id="{C834FDFC-9FAC-4209-B5B0-E78C74F118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9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600" b="1" kern="1200" dirty="0">
          <a:solidFill>
            <a:srgbClr val="00A5C0"/>
          </a:solidFill>
          <a:latin typeface="Open Sans regular" panose="020B0606030504020204" pitchFamily="34" charset="0"/>
          <a:ea typeface="Open Sans regular" panose="020B0606030504020204" pitchFamily="34" charset="0"/>
          <a:cs typeface="Open Sans regular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lang="fr-FR" sz="2800" kern="1200" dirty="0" smtClean="0">
          <a:solidFill>
            <a:schemeClr val="tx1">
              <a:lumMod val="50000"/>
              <a:lumOff val="50000"/>
            </a:schemeClr>
          </a:solidFill>
          <a:latin typeface="Open Sans regular" panose="020B0606030504020204" pitchFamily="34" charset="0"/>
          <a:ea typeface="Open Sans regular" panose="020B0606030504020204" pitchFamily="34" charset="0"/>
          <a:cs typeface="Open Sans regular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Open Sans regular" panose="020B0606030504020204" pitchFamily="34" charset="0"/>
          <a:ea typeface="Open Sans regular" panose="020B0606030504020204" pitchFamily="34" charset="0"/>
          <a:cs typeface="Open Sans regular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 smtClean="0">
          <a:solidFill>
            <a:schemeClr val="tx1"/>
          </a:solidFill>
          <a:latin typeface="Open Sans regular" panose="020B0606030504020204" pitchFamily="34" charset="0"/>
          <a:ea typeface="Open Sans regular" panose="020B0606030504020204" pitchFamily="34" charset="0"/>
          <a:cs typeface="Open Sans regular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DD454"/>
        </a:buClr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Open Sans regular" panose="020B0606030504020204" pitchFamily="34" charset="0"/>
          <a:ea typeface="Open Sans regular" panose="020B0606030504020204" pitchFamily="34" charset="0"/>
          <a:cs typeface="Open Sans regular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>
          <a:solidFill>
            <a:schemeClr val="tx1"/>
          </a:solidFill>
          <a:latin typeface="Open Sans regular" panose="020B0606030504020204" pitchFamily="34" charset="0"/>
          <a:ea typeface="Open Sans regular" panose="020B0606030504020204" pitchFamily="34" charset="0"/>
          <a:cs typeface="Open Sans regular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COSAN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436914" y="5010756"/>
            <a:ext cx="9431383" cy="1313844"/>
          </a:xfrm>
        </p:spPr>
        <p:txBody>
          <a:bodyPr/>
          <a:lstStyle/>
          <a:p>
            <a:r>
              <a:rPr lang="fr-FR" dirty="0" smtClean="0"/>
              <a:t>Portrait de santé de la population</a:t>
            </a:r>
          </a:p>
          <a:p>
            <a:r>
              <a:rPr lang="fr-FR" dirty="0" smtClean="0"/>
              <a:t>de </a:t>
            </a:r>
            <a:r>
              <a:rPr lang="fr-FR" dirty="0"/>
              <a:t>la Grande Région</a:t>
            </a:r>
          </a:p>
          <a:p>
            <a:r>
              <a:rPr lang="fr-FR" dirty="0" smtClean="0"/>
              <a:t>6 décembre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8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788993" y="1148891"/>
            <a:ext cx="35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Taux standardisés d’hospitalisation en 2017 (hors naissances)</a:t>
            </a:r>
            <a:endParaRPr lang="fr-FR" b="1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8" y="1378635"/>
            <a:ext cx="5766330" cy="2552688"/>
          </a:xfrm>
        </p:spPr>
        <p:txBody>
          <a:bodyPr>
            <a:normAutofit/>
          </a:bodyPr>
          <a:lstStyle/>
          <a:p>
            <a:r>
              <a:rPr lang="fr-FR" dirty="0" smtClean="0"/>
              <a:t>Hospitalisations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Données recueillies sur Eurostat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Séjours ≠ 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En fonction du lieu d’hospitalisation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 Données d’activité ≠ de la morbidité</a:t>
            </a:r>
            <a:endParaRPr lang="fr-F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167" y="1955089"/>
            <a:ext cx="3502351" cy="3600000"/>
          </a:xfrm>
          <a:prstGeom prst="rect">
            <a:avLst/>
          </a:prstGeom>
        </p:spPr>
      </p:pic>
      <p:sp>
        <p:nvSpPr>
          <p:cNvPr id="15" name="Zone de texte 2"/>
          <p:cNvSpPr txBox="1">
            <a:spLocks noChangeArrowheads="1"/>
          </p:cNvSpPr>
          <p:nvPr/>
        </p:nvSpPr>
        <p:spPr bwMode="auto">
          <a:xfrm>
            <a:off x="10351679" y="2324282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</a:t>
            </a:r>
            <a:endParaRPr lang="fr-FR" sz="110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2"/>
          <p:cNvSpPr txBox="1">
            <a:spLocks noChangeArrowheads="1"/>
          </p:cNvSpPr>
          <p:nvPr/>
        </p:nvSpPr>
        <p:spPr bwMode="auto">
          <a:xfrm>
            <a:off x="10166402" y="2650184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</a:t>
            </a:r>
            <a:endParaRPr lang="fr-FR" sz="11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2"/>
          <p:cNvSpPr txBox="1">
            <a:spLocks noChangeArrowheads="1"/>
          </p:cNvSpPr>
          <p:nvPr/>
        </p:nvSpPr>
        <p:spPr bwMode="auto">
          <a:xfrm>
            <a:off x="10504079" y="2998275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</a:t>
            </a:r>
            <a:endParaRPr lang="fr-FR" sz="11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10787097" y="3324598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</a:t>
            </a:r>
            <a:endParaRPr lang="fr-FR" sz="11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 de texte 2"/>
          <p:cNvSpPr txBox="1">
            <a:spLocks noChangeArrowheads="1"/>
          </p:cNvSpPr>
          <p:nvPr/>
        </p:nvSpPr>
        <p:spPr bwMode="auto">
          <a:xfrm>
            <a:off x="11054685" y="3693198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</a:t>
            </a:r>
            <a:endParaRPr lang="fr-FR" sz="110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Zone de texte 2"/>
          <p:cNvSpPr txBox="1">
            <a:spLocks noChangeArrowheads="1"/>
          </p:cNvSpPr>
          <p:nvPr/>
        </p:nvSpPr>
        <p:spPr bwMode="auto">
          <a:xfrm>
            <a:off x="7687975" y="2650184"/>
            <a:ext cx="32420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 smtClean="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**</a:t>
            </a:r>
            <a:endParaRPr lang="fr-FR" sz="11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8145175" y="5536303"/>
            <a:ext cx="283038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 smtClean="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** : 2016 au GD Luxembourg</a:t>
            </a:r>
            <a:endParaRPr lang="fr-FR" sz="11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182267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27956" y="1095648"/>
            <a:ext cx="35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Répartition des hospitalisations par pathologie en 2017</a:t>
            </a:r>
            <a:endParaRPr lang="fr-FR" b="1" dirty="0"/>
          </a:p>
        </p:txBody>
      </p:sp>
      <p:pic>
        <p:nvPicPr>
          <p:cNvPr id="14" name="Imag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6" y="1795222"/>
            <a:ext cx="3286125" cy="432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953250" y="1148891"/>
            <a:ext cx="369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 des séjours hospitaliers en 2017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026013" y="1980891"/>
            <a:ext cx="262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Système ostéo articulaire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906421" y="1980891"/>
            <a:ext cx="217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Appareil circulatoire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039" y="2573906"/>
            <a:ext cx="3512775" cy="360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33" y="2573906"/>
            <a:ext cx="3510805" cy="3600000"/>
          </a:xfrm>
          <a:prstGeom prst="rect">
            <a:avLst/>
          </a:prstGeom>
          <a:noFill/>
        </p:spPr>
      </p:pic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307346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9" y="1378635"/>
            <a:ext cx="10249156" cy="4688790"/>
          </a:xfrm>
        </p:spPr>
        <p:txBody>
          <a:bodyPr>
            <a:normAutofit/>
          </a:bodyPr>
          <a:lstStyle/>
          <a:p>
            <a:r>
              <a:rPr lang="fr-FR" dirty="0" smtClean="0"/>
              <a:t>Indicateurs de santé à développer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Hospitalisation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/>
              <a:t>Données domiciliées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/>
              <a:t>Nombres de patients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/>
              <a:t>Patients atteints de maladies chroniques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/>
              <a:t>ALD en France,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/>
              <a:t>des registres pour certaines maladies en Belgique, GDL, Allemagne</a:t>
            </a:r>
            <a:endParaRPr lang="fr-F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230617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437923" y="922749"/>
            <a:ext cx="352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Densités de lits en hôpital de soins de court séjours en 2020**</a:t>
            </a:r>
          </a:p>
          <a:p>
            <a:pPr algn="ctr"/>
            <a:r>
              <a:rPr lang="fr-FR" b="1" dirty="0" smtClean="0"/>
              <a:t>(pour 100 000)</a:t>
            </a:r>
            <a:endParaRPr lang="fr-FR" b="1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7" y="1378635"/>
            <a:ext cx="6712925" cy="548488"/>
          </a:xfrm>
        </p:spPr>
        <p:txBody>
          <a:bodyPr>
            <a:normAutofit/>
          </a:bodyPr>
          <a:lstStyle/>
          <a:p>
            <a:r>
              <a:rPr lang="fr-FR" dirty="0" smtClean="0"/>
              <a:t>Hôpitaux de court séjours</a:t>
            </a:r>
            <a:endParaRPr lang="fr-FR" sz="1600" dirty="0"/>
          </a:p>
        </p:txBody>
      </p:sp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8784275" y="5536303"/>
            <a:ext cx="3171756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 smtClean="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** : 2019 au GD Luxembourg, 2021 en Belgique</a:t>
            </a:r>
            <a:endParaRPr lang="fr-FR" sz="11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17" y="1840779"/>
            <a:ext cx="3505055" cy="36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8" y="1878938"/>
            <a:ext cx="5464725" cy="4475870"/>
          </a:xfrm>
          <a:prstGeom prst="rect">
            <a:avLst/>
          </a:prstGeom>
        </p:spPr>
      </p:pic>
      <p:sp>
        <p:nvSpPr>
          <p:cNvPr id="18" name="Espace réservé du texte 4"/>
          <p:cNvSpPr txBox="1">
            <a:spLocks/>
          </p:cNvSpPr>
          <p:nvPr/>
        </p:nvSpPr>
        <p:spPr>
          <a:xfrm>
            <a:off x="6487040" y="5964265"/>
            <a:ext cx="4746172" cy="668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lang="fr-FR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DD454"/>
              </a:buClr>
              <a:buFont typeface="Arial" panose="020B0604020202020204" pitchFamily="34" charset="0"/>
              <a:buChar char="‒"/>
              <a:defRPr lang="fr-FR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DD454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DD454"/>
              </a:buClr>
              <a:buFont typeface="Arial" panose="020B0604020202020204" pitchFamily="34" charset="0"/>
              <a:buChar char="­"/>
              <a:defRPr lang="fr-F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fr-FR" sz="1800" kern="1200">
                <a:solidFill>
                  <a:srgbClr val="00A5C0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sz="1600" dirty="0" smtClean="0"/>
              <a:t>Classifications différentes dans chaque pays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 smtClean="0"/>
              <a:t>Lits de soins hors psychiatrie et maternité</a:t>
            </a:r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104763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2928" y="3866757"/>
            <a:ext cx="166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Densités en médecins en 2019**</a:t>
            </a:r>
            <a:endParaRPr lang="fr-FR" b="1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7" y="1378635"/>
            <a:ext cx="9816293" cy="1826681"/>
          </a:xfrm>
        </p:spPr>
        <p:txBody>
          <a:bodyPr>
            <a:normAutofit/>
          </a:bodyPr>
          <a:lstStyle/>
          <a:p>
            <a:r>
              <a:rPr lang="fr-FR" dirty="0" smtClean="0"/>
              <a:t>Professionnels de santé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Médecins en Allemagne : pas de répartition </a:t>
            </a:r>
            <a:r>
              <a:rPr lang="fr-FR" sz="2000" dirty="0"/>
              <a:t>disponibles au niveau </a:t>
            </a:r>
            <a:r>
              <a:rPr lang="fr-FR" sz="2000" dirty="0" smtClean="0"/>
              <a:t>régional généralistes  / spécialistes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Besoin de travaux de comparabilité entre les différents professionnels de santé</a:t>
            </a:r>
            <a:endParaRPr lang="fr-FR" sz="2000" dirty="0"/>
          </a:p>
        </p:txBody>
      </p:sp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376295" y="5479167"/>
            <a:ext cx="1399544" cy="6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100" dirty="0" smtClean="0">
                <a:solidFill>
                  <a:srgbClr val="7F7F7F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** : 2017 au GD Luxembourg, 2020 en Allemagne</a:t>
            </a:r>
            <a:endParaRPr lang="fr-FR" sz="11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36" y="2852891"/>
            <a:ext cx="3505055" cy="36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36" y="2852891"/>
            <a:ext cx="3505055" cy="3600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22301" y="3866757"/>
            <a:ext cx="166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Densités en dentistes en 2019**</a:t>
            </a:r>
            <a:endParaRPr lang="fr-FR" b="1" dirty="0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41881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9" y="1378635"/>
            <a:ext cx="10249156" cy="4688790"/>
          </a:xfrm>
        </p:spPr>
        <p:txBody>
          <a:bodyPr>
            <a:normAutofit/>
          </a:bodyPr>
          <a:lstStyle/>
          <a:p>
            <a:r>
              <a:rPr lang="fr-FR" dirty="0" smtClean="0"/>
              <a:t>Indicateurs de santé à développer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Travail de comparaison des définitions à faire </a:t>
            </a:r>
            <a:r>
              <a:rPr lang="fr-FR" sz="2000" dirty="0" smtClean="0">
                <a:sym typeface="Wingdings" panose="05000000000000000000" pitchFamily="2" charset="2"/>
              </a:rPr>
              <a:t> comparabilité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Etablissements de soins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Professionnels de santé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Détailler les données par types de services hospitaliers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Autres structures non hospitalières</a:t>
            </a:r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12523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Méthodologie</a:t>
            </a:r>
            <a:endParaRPr lang="fr-FR" sz="44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Cosan</a:t>
            </a:r>
            <a:r>
              <a:rPr lang="fr-FR" dirty="0"/>
              <a:t> – P</a:t>
            </a:r>
            <a:r>
              <a:rPr lang="fr-FR" dirty="0" smtClean="0"/>
              <a:t>ortrait de santé de la population de </a:t>
            </a:r>
            <a:r>
              <a:rPr lang="fr-FR" dirty="0"/>
              <a:t>la Grande Région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A64A6F-CA75-4CC7-92DE-70522B9C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87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9" y="1378635"/>
            <a:ext cx="10249156" cy="468879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Recherche d’indicateurs de santé dans les 5 régions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Déterminants de santé, état de santé, offre de soins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Documentation </a:t>
            </a:r>
            <a:r>
              <a:rPr lang="fr-FR" sz="2000" dirty="0"/>
              <a:t>: Identification des données utilisées dans les travaux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Identification des sources</a:t>
            </a:r>
          </a:p>
          <a:p>
            <a:r>
              <a:rPr lang="fr-FR" dirty="0"/>
              <a:t>Liste d’indicateurs utilisés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Discussion avec les producteurs de données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Sélection des données à utiliser dans le </a:t>
            </a:r>
            <a:r>
              <a:rPr lang="fr-FR" sz="2000" dirty="0" smtClean="0"/>
              <a:t>portrait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Données existant dans les 5 régions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Données comparables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Données disponibles</a:t>
            </a:r>
            <a:endParaRPr lang="fr-FR" sz="1600" dirty="0"/>
          </a:p>
          <a:p>
            <a:r>
              <a:rPr lang="fr-FR" dirty="0" smtClean="0"/>
              <a:t>Recherche de données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Sur internet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Auprès des producteurs de données ayant participé à la réflexion sur le futur observatoire de la santé de la Grande Région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fr-F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76195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Portrait de territoire</a:t>
            </a:r>
            <a:endParaRPr lang="fr-FR" sz="44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A64A6F-CA75-4CC7-92DE-70522B9C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2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70" y="1378635"/>
            <a:ext cx="4781806" cy="182176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Démographie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11 708 000 habitants en 2022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Equivalent à la population belge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103 hab. 65 ans ou plus pour</a:t>
            </a:r>
          </a:p>
          <a:p>
            <a:pPr marL="457200" lvl="1" indent="0" algn="just">
              <a:buNone/>
            </a:pPr>
            <a:r>
              <a:rPr lang="fr-FR" sz="2000" dirty="0"/>
              <a:t> </a:t>
            </a:r>
            <a:r>
              <a:rPr lang="fr-FR" sz="2000" dirty="0" smtClean="0"/>
              <a:t>  100 hab. 0-19 </a:t>
            </a:r>
            <a:r>
              <a:rPr lang="fr-FR" dirty="0" smtClean="0"/>
              <a:t>ans</a:t>
            </a:r>
            <a:endParaRPr lang="fr-F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15" y="1378635"/>
            <a:ext cx="5761219" cy="4938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0594"/>
            <a:ext cx="3226806" cy="33142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4325" y="3905250"/>
            <a:ext cx="158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Indices de vieillissement au 01-01-2022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48499" y="925208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Population et densité au 01-01-2018</a:t>
            </a:r>
            <a:endParaRPr lang="fr-FR" b="1" dirty="0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79396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70" y="1378635"/>
            <a:ext cx="4781806" cy="258376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Risque de pauvreté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Des taux supérieurs au taux nationaux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Indicateurs dépendent des revenu médians de chaque pays </a:t>
            </a:r>
            <a:r>
              <a:rPr lang="fr-FR" sz="2000" dirty="0" smtClean="0">
                <a:sym typeface="Wingdings" panose="05000000000000000000" pitchFamily="2" charset="2"/>
              </a:rPr>
              <a:t> pas strictement comparables entre eux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Modes de recueil variables (administratifs, enquêtes)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Pas de données pour l’ensemble de la GR</a:t>
            </a:r>
            <a:endParaRPr lang="fr-F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48499" y="925208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Taux de risque de pauvreté en 2019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4" y="1427504"/>
            <a:ext cx="3452276" cy="3545791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385583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9" y="1378635"/>
            <a:ext cx="10249156" cy="4688790"/>
          </a:xfrm>
        </p:spPr>
        <p:txBody>
          <a:bodyPr>
            <a:normAutofit/>
          </a:bodyPr>
          <a:lstStyle/>
          <a:p>
            <a:r>
              <a:rPr lang="fr-FR" dirty="0" smtClean="0"/>
              <a:t>Indicateurs de déterminants de santé à développer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Environnement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/>
              <a:t>Pollution de l’air, de l’eau, des sols : à homogénéiser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dirty="0" smtClean="0"/>
              <a:t>Bruit : couverture non exhaustive </a:t>
            </a:r>
            <a:r>
              <a:rPr lang="fr-FR" dirty="0"/>
              <a:t>du </a:t>
            </a:r>
            <a:r>
              <a:rPr lang="fr-FR" dirty="0" smtClean="0"/>
              <a:t>territoire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/>
              <a:t>Consommation de produits psychoactifs : à développer au niveau régional et infrarégional, à homogénéiser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/>
              <a:t>Consommation alimentaire, sédentarité : à développer et à homogénéiser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/>
              <a:t>Vaccination, dépistage des maladies</a:t>
            </a:r>
            <a:endParaRPr lang="fr-F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161999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76069" y="1378635"/>
            <a:ext cx="10249156" cy="4688790"/>
          </a:xfrm>
        </p:spPr>
        <p:txBody>
          <a:bodyPr>
            <a:normAutofit/>
          </a:bodyPr>
          <a:lstStyle/>
          <a:p>
            <a:r>
              <a:rPr lang="fr-FR" dirty="0" smtClean="0"/>
              <a:t>Mortalité</a:t>
            </a:r>
            <a:endParaRPr lang="fr-F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6725" y="2011058"/>
            <a:ext cx="320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Taux standardisés de mortalité en 2015-2017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695102"/>
            <a:ext cx="3564688" cy="36612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74238" y="3019339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40979" y="3394416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83370" y="3723030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83370" y="4059707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9620" y="4429039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74" y="1639793"/>
            <a:ext cx="5939790" cy="45358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5524500" y="1324548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Taux standardisés de mortalité en 2013-2017</a:t>
            </a:r>
            <a:endParaRPr lang="fr-FR" b="1" dirty="0"/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78732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FDFC-9FAC-4209-B5B0-E78C74F118E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6069" y="287916"/>
            <a:ext cx="10575999" cy="637292"/>
          </a:xfrm>
        </p:spPr>
        <p:txBody>
          <a:bodyPr/>
          <a:lstStyle/>
          <a:p>
            <a:r>
              <a:rPr lang="fr-FR" dirty="0" smtClean="0"/>
              <a:t>Portrait de territoire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53249" y="1148891"/>
            <a:ext cx="41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 des principales causes de décès dans la mortalité générale en 2015-2017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72919" y="1334560"/>
            <a:ext cx="372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Répartition des causes de décès dans la Grande Région en 2015-2017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3" y="2018905"/>
            <a:ext cx="4606467" cy="446762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387740" y="1980891"/>
            <a:ext cx="109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Cancers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181724" y="1980891"/>
            <a:ext cx="217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Appareil circulatoire</a:t>
            </a:r>
            <a:endParaRPr lang="fr-FR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81" y="2535891"/>
            <a:ext cx="3497368" cy="360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706" y="2535891"/>
            <a:ext cx="3497368" cy="3600000"/>
          </a:xfrm>
          <a:prstGeom prst="rect">
            <a:avLst/>
          </a:prstGeom>
        </p:spPr>
      </p:pic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4CD24043-8DB4-41A8-854F-7888751A3156}"/>
              </a:ext>
            </a:extLst>
          </p:cNvPr>
          <p:cNvSpPr txBox="1">
            <a:spLocks/>
          </p:cNvSpPr>
          <p:nvPr/>
        </p:nvSpPr>
        <p:spPr>
          <a:xfrm>
            <a:off x="905692" y="6354807"/>
            <a:ext cx="99866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Cosan</a:t>
            </a:r>
            <a:r>
              <a:rPr lang="fr-FR" dirty="0"/>
              <a:t> – </a:t>
            </a:r>
            <a:r>
              <a:rPr lang="fr-FR" dirty="0" smtClean="0"/>
              <a:t>Portrait </a:t>
            </a:r>
            <a:r>
              <a:rPr lang="fr-FR" dirty="0"/>
              <a:t>de santé de la population de la Grande Région</a:t>
            </a:r>
          </a:p>
        </p:txBody>
      </p:sp>
    </p:spTree>
    <p:extLst>
      <p:ext uri="{BB962C8B-B14F-4D97-AF65-F5344CB8AC3E}">
        <p14:creationId xmlns:p14="http://schemas.microsoft.com/office/powerpoint/2010/main" val="1064432636"/>
      </p:ext>
    </p:extLst>
  </p:cSld>
  <p:clrMapOvr>
    <a:masterClrMapping/>
  </p:clrMapOvr>
</p:sld>
</file>

<file path=ppt/theme/theme1.xml><?xml version="1.0" encoding="utf-8"?>
<a:theme xmlns:a="http://schemas.openxmlformats.org/drawingml/2006/main" name="ORS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SGE" id="{A6AA3D42-DB0D-4EC7-BCBC-0CD8568AAA89}" vid="{0911E9EF-525F-49BB-8098-2E799D88A5E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ORSGE</Template>
  <TotalTime>2660</TotalTime>
  <Words>719</Words>
  <Application>Microsoft Office PowerPoint</Application>
  <PresentationFormat>Grand écran</PresentationFormat>
  <Paragraphs>133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  <vt:variant>
        <vt:lpstr>Diaporamas personnalisés</vt:lpstr>
      </vt:variant>
      <vt:variant>
        <vt:i4>1</vt:i4>
      </vt:variant>
    </vt:vector>
  </HeadingPairs>
  <TitlesOfParts>
    <vt:vector size="25" baseType="lpstr">
      <vt:lpstr>Arial</vt:lpstr>
      <vt:lpstr>Calibri</vt:lpstr>
      <vt:lpstr>Gadugi</vt:lpstr>
      <vt:lpstr>Open Sans</vt:lpstr>
      <vt:lpstr>Open Sans regular</vt:lpstr>
      <vt:lpstr>Times New Roman</vt:lpstr>
      <vt:lpstr>Wingdings</vt:lpstr>
      <vt:lpstr>ORSGE</vt:lpstr>
      <vt:lpstr>Présentation PowerPoint</vt:lpstr>
      <vt:lpstr>Méthodologie</vt:lpstr>
      <vt:lpstr>Méthodologie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Portrait de territoire</vt:lpstr>
      <vt:lpstr>Présentation PowerPoint</vt:lpstr>
      <vt:lpstr>ORS 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Joie</dc:creator>
  <cp:lastModifiedBy>Laurent Chamagne</cp:lastModifiedBy>
  <cp:revision>200</cp:revision>
  <cp:lastPrinted>2022-06-29T15:33:33Z</cp:lastPrinted>
  <dcterms:created xsi:type="dcterms:W3CDTF">2020-02-19T14:59:21Z</dcterms:created>
  <dcterms:modified xsi:type="dcterms:W3CDTF">2022-11-28T09:53:03Z</dcterms:modified>
</cp:coreProperties>
</file>