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54"/>
  </p:notesMasterIdLst>
  <p:handoutMasterIdLst>
    <p:handoutMasterId r:id="rId55"/>
  </p:handoutMasterIdLst>
  <p:sldIdLst>
    <p:sldId id="261" r:id="rId2"/>
    <p:sldId id="359" r:id="rId3"/>
    <p:sldId id="361" r:id="rId4"/>
    <p:sldId id="363" r:id="rId5"/>
    <p:sldId id="380" r:id="rId6"/>
    <p:sldId id="362" r:id="rId7"/>
    <p:sldId id="360" r:id="rId8"/>
    <p:sldId id="364" r:id="rId9"/>
    <p:sldId id="365" r:id="rId10"/>
    <p:sldId id="366" r:id="rId11"/>
    <p:sldId id="367" r:id="rId12"/>
    <p:sldId id="368" r:id="rId13"/>
    <p:sldId id="369" r:id="rId14"/>
    <p:sldId id="370" r:id="rId15"/>
    <p:sldId id="371" r:id="rId16"/>
    <p:sldId id="372" r:id="rId17"/>
    <p:sldId id="373" r:id="rId18"/>
    <p:sldId id="374" r:id="rId19"/>
    <p:sldId id="375" r:id="rId20"/>
    <p:sldId id="376" r:id="rId21"/>
    <p:sldId id="377" r:id="rId22"/>
    <p:sldId id="378" r:id="rId23"/>
    <p:sldId id="379" r:id="rId24"/>
    <p:sldId id="381" r:id="rId25"/>
    <p:sldId id="382" r:id="rId26"/>
    <p:sldId id="307" r:id="rId27"/>
    <p:sldId id="384" r:id="rId28"/>
    <p:sldId id="347" r:id="rId29"/>
    <p:sldId id="348" r:id="rId30"/>
    <p:sldId id="349" r:id="rId31"/>
    <p:sldId id="385" r:id="rId32"/>
    <p:sldId id="383" r:id="rId33"/>
    <p:sldId id="314" r:id="rId34"/>
    <p:sldId id="322" r:id="rId35"/>
    <p:sldId id="316" r:id="rId36"/>
    <p:sldId id="324" r:id="rId37"/>
    <p:sldId id="326" r:id="rId38"/>
    <p:sldId id="325" r:id="rId39"/>
    <p:sldId id="327" r:id="rId40"/>
    <p:sldId id="328" r:id="rId41"/>
    <p:sldId id="329" r:id="rId42"/>
    <p:sldId id="330" r:id="rId43"/>
    <p:sldId id="331" r:id="rId44"/>
    <p:sldId id="332" r:id="rId45"/>
    <p:sldId id="333" r:id="rId46"/>
    <p:sldId id="350" r:id="rId47"/>
    <p:sldId id="351" r:id="rId48"/>
    <p:sldId id="352" r:id="rId49"/>
    <p:sldId id="353" r:id="rId50"/>
    <p:sldId id="354" r:id="rId51"/>
    <p:sldId id="356" r:id="rId52"/>
    <p:sldId id="264" r:id="rId53"/>
  </p:sldIdLst>
  <p:sldSz cx="12192000" cy="6858000"/>
  <p:notesSz cx="6797675" cy="9926638"/>
  <p:custShowLst>
    <p:custShow name="ORS GE" id="0">
      <p:sldLst/>
    </p:custShow>
  </p:custShow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2080DE84-C3BD-4F02-A623-380AD592BE32}">
          <p14:sldIdLst>
            <p14:sldId id="261"/>
            <p14:sldId id="359"/>
            <p14:sldId id="361"/>
            <p14:sldId id="363"/>
            <p14:sldId id="380"/>
            <p14:sldId id="362"/>
            <p14:sldId id="360"/>
            <p14:sldId id="364"/>
            <p14:sldId id="365"/>
            <p14:sldId id="366"/>
            <p14:sldId id="367"/>
            <p14:sldId id="368"/>
            <p14:sldId id="369"/>
            <p14:sldId id="370"/>
            <p14:sldId id="371"/>
            <p14:sldId id="372"/>
            <p14:sldId id="373"/>
            <p14:sldId id="374"/>
            <p14:sldId id="375"/>
            <p14:sldId id="376"/>
            <p14:sldId id="377"/>
            <p14:sldId id="378"/>
            <p14:sldId id="379"/>
            <p14:sldId id="381"/>
            <p14:sldId id="382"/>
            <p14:sldId id="307"/>
            <p14:sldId id="384"/>
            <p14:sldId id="347"/>
            <p14:sldId id="348"/>
            <p14:sldId id="349"/>
            <p14:sldId id="385"/>
            <p14:sldId id="383"/>
            <p14:sldId id="314"/>
            <p14:sldId id="322"/>
            <p14:sldId id="316"/>
            <p14:sldId id="324"/>
            <p14:sldId id="326"/>
            <p14:sldId id="325"/>
            <p14:sldId id="327"/>
            <p14:sldId id="328"/>
            <p14:sldId id="329"/>
            <p14:sldId id="330"/>
            <p14:sldId id="331"/>
            <p14:sldId id="332"/>
            <p14:sldId id="333"/>
            <p14:sldId id="350"/>
            <p14:sldId id="351"/>
            <p14:sldId id="352"/>
            <p14:sldId id="353"/>
            <p14:sldId id="354"/>
            <p14:sldId id="356"/>
          </p14:sldIdLst>
        </p14:section>
        <p14:section name="Section sans titre" id="{BCF57227-2C7B-44B8-89F9-8D286B46D552}">
          <p14:sldIdLst>
            <p14:sldId id="264"/>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5C0"/>
    <a:srgbClr val="CCEDF2"/>
    <a:srgbClr val="ADE2EB"/>
    <a:srgbClr val="DDD454"/>
    <a:srgbClr val="4B9B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40" autoAdjust="0"/>
    <p:restoredTop sz="93041" autoAdjust="0"/>
  </p:normalViewPr>
  <p:slideViewPr>
    <p:cSldViewPr snapToGrid="0">
      <p:cViewPr varScale="1">
        <p:scale>
          <a:sx n="108" d="100"/>
          <a:sy n="108" d="100"/>
        </p:scale>
        <p:origin x="654" y="10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99" d="100"/>
          <a:sy n="99" d="100"/>
        </p:scale>
        <p:origin x="3570"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95ADA842-F702-4582-B73B-1ABEE788D208}" type="datetimeFigureOut">
              <a:rPr lang="fr-FR" smtClean="0"/>
              <a:t>05/12/2022</a:t>
            </a:fld>
            <a:endParaRPr lang="fr-FR"/>
          </a:p>
        </p:txBody>
      </p:sp>
      <p:sp>
        <p:nvSpPr>
          <p:cNvPr id="4" name="Espace réservé du pied de page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206EF3D7-FBEE-4173-8D1D-01E74EE58EA2}" type="slidenum">
              <a:rPr lang="fr-FR" smtClean="0"/>
              <a:t>‹N°›</a:t>
            </a:fld>
            <a:endParaRPr lang="fr-FR"/>
          </a:p>
        </p:txBody>
      </p:sp>
    </p:spTree>
    <p:extLst>
      <p:ext uri="{BB962C8B-B14F-4D97-AF65-F5344CB8AC3E}">
        <p14:creationId xmlns:p14="http://schemas.microsoft.com/office/powerpoint/2010/main" val="15408563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3610A410-205E-44B4-A199-F4138441FFBE}" type="datetimeFigureOut">
              <a:rPr lang="fr-FR" smtClean="0"/>
              <a:t>05/12/2022</a:t>
            </a:fld>
            <a:endParaRPr lang="fr-FR"/>
          </a:p>
        </p:txBody>
      </p:sp>
      <p:sp>
        <p:nvSpPr>
          <p:cNvPr id="4" name="Espace réservé de l'image des diapositives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2E1BBA3F-66B0-4D7E-9EF7-B2ADE8D6D149}" type="slidenum">
              <a:rPr lang="fr-FR" smtClean="0"/>
              <a:t>‹N°›</a:t>
            </a:fld>
            <a:endParaRPr lang="fr-FR"/>
          </a:p>
        </p:txBody>
      </p:sp>
    </p:spTree>
    <p:extLst>
      <p:ext uri="{BB962C8B-B14F-4D97-AF65-F5344CB8AC3E}">
        <p14:creationId xmlns:p14="http://schemas.microsoft.com/office/powerpoint/2010/main" val="26687402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E1BBA3F-66B0-4D7E-9EF7-B2ADE8D6D149}" type="slidenum">
              <a:rPr lang="fr-FR" smtClean="0"/>
              <a:t>1</a:t>
            </a:fld>
            <a:endParaRPr lang="fr-FR"/>
          </a:p>
        </p:txBody>
      </p:sp>
    </p:spTree>
    <p:extLst>
      <p:ext uri="{BB962C8B-B14F-4D97-AF65-F5344CB8AC3E}">
        <p14:creationId xmlns:p14="http://schemas.microsoft.com/office/powerpoint/2010/main" val="3213916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smtClean="0">
                <a:solidFill>
                  <a:schemeClr val="tx1"/>
                </a:solidFill>
                <a:effectLst/>
                <a:latin typeface="+mn-lt"/>
                <a:ea typeface="+mn-ea"/>
                <a:cs typeface="+mn-cs"/>
              </a:rPr>
              <a:t>Afin de poser les bases pour un futur observatoire de la santé transfrontalier grand régional, il nous apparaissait indispensable de discuter collectivement avec des acteurs de l’observation sur les territoires en vue de dégager ensemble des recommandations et s’inscrire dans une démarche de co-réflexion, co-construction. </a:t>
            </a:r>
          </a:p>
          <a:p>
            <a:endParaRPr lang="fr-FR" dirty="0"/>
          </a:p>
        </p:txBody>
      </p:sp>
      <p:sp>
        <p:nvSpPr>
          <p:cNvPr id="4" name="Espace réservé du numéro de diapositive 3"/>
          <p:cNvSpPr>
            <a:spLocks noGrp="1"/>
          </p:cNvSpPr>
          <p:nvPr>
            <p:ph type="sldNum" sz="quarter" idx="10"/>
          </p:nvPr>
        </p:nvSpPr>
        <p:spPr/>
        <p:txBody>
          <a:bodyPr/>
          <a:lstStyle/>
          <a:p>
            <a:fld id="{2E1BBA3F-66B0-4D7E-9EF7-B2ADE8D6D149}" type="slidenum">
              <a:rPr lang="fr-FR" smtClean="0"/>
              <a:t>26</a:t>
            </a:fld>
            <a:endParaRPr lang="fr-FR"/>
          </a:p>
        </p:txBody>
      </p:sp>
    </p:spTree>
    <p:extLst>
      <p:ext uri="{BB962C8B-B14F-4D97-AF65-F5344CB8AC3E}">
        <p14:creationId xmlns:p14="http://schemas.microsoft.com/office/powerpoint/2010/main" val="38001300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E1BBA3F-66B0-4D7E-9EF7-B2ADE8D6D149}" type="slidenum">
              <a:rPr lang="fr-FR" smtClean="0"/>
              <a:t>28</a:t>
            </a:fld>
            <a:endParaRPr lang="fr-FR"/>
          </a:p>
        </p:txBody>
      </p:sp>
    </p:spTree>
    <p:extLst>
      <p:ext uri="{BB962C8B-B14F-4D97-AF65-F5344CB8AC3E}">
        <p14:creationId xmlns:p14="http://schemas.microsoft.com/office/powerpoint/2010/main" val="26367317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E1BBA3F-66B0-4D7E-9EF7-B2ADE8D6D149}" type="slidenum">
              <a:rPr lang="fr-FR" smtClean="0"/>
              <a:t>29</a:t>
            </a:fld>
            <a:endParaRPr lang="fr-FR"/>
          </a:p>
        </p:txBody>
      </p:sp>
    </p:spTree>
    <p:extLst>
      <p:ext uri="{BB962C8B-B14F-4D97-AF65-F5344CB8AC3E}">
        <p14:creationId xmlns:p14="http://schemas.microsoft.com/office/powerpoint/2010/main" val="11880155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E1BBA3F-66B0-4D7E-9EF7-B2ADE8D6D149}" type="slidenum">
              <a:rPr lang="fr-FR" smtClean="0"/>
              <a:t>30</a:t>
            </a:fld>
            <a:endParaRPr lang="fr-FR"/>
          </a:p>
        </p:txBody>
      </p:sp>
    </p:spTree>
    <p:extLst>
      <p:ext uri="{BB962C8B-B14F-4D97-AF65-F5344CB8AC3E}">
        <p14:creationId xmlns:p14="http://schemas.microsoft.com/office/powerpoint/2010/main" val="4033041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E1BBA3F-66B0-4D7E-9EF7-B2ADE8D6D149}" type="slidenum">
              <a:rPr lang="fr-FR" smtClean="0"/>
              <a:t>47</a:t>
            </a:fld>
            <a:endParaRPr lang="fr-FR"/>
          </a:p>
        </p:txBody>
      </p:sp>
    </p:spTree>
    <p:extLst>
      <p:ext uri="{BB962C8B-B14F-4D97-AF65-F5344CB8AC3E}">
        <p14:creationId xmlns:p14="http://schemas.microsoft.com/office/powerpoint/2010/main" val="23527249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www.ors-ge.org/" TargetMode="External"/><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Titre">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9178A3D0-C831-4EC6-B44C-10DF63835E6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89" t="924" b="63995"/>
          <a:stretch/>
        </p:blipFill>
        <p:spPr>
          <a:xfrm>
            <a:off x="-1" y="0"/>
            <a:ext cx="12204000" cy="3952780"/>
          </a:xfrm>
          <a:prstGeom prst="rect">
            <a:avLst/>
          </a:prstGeom>
        </p:spPr>
      </p:pic>
      <p:pic>
        <p:nvPicPr>
          <p:cNvPr id="14" name="Imag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0806" y="326159"/>
            <a:ext cx="2051300" cy="827524"/>
          </a:xfrm>
          <a:prstGeom prst="rect">
            <a:avLst/>
          </a:prstGeom>
        </p:spPr>
      </p:pic>
      <p:sp>
        <p:nvSpPr>
          <p:cNvPr id="18" name="Espace réservé du texte 17"/>
          <p:cNvSpPr>
            <a:spLocks noGrp="1"/>
          </p:cNvSpPr>
          <p:nvPr>
            <p:ph type="body" sz="quarter" idx="14"/>
          </p:nvPr>
        </p:nvSpPr>
        <p:spPr>
          <a:xfrm>
            <a:off x="1436914" y="4162697"/>
            <a:ext cx="9431383" cy="1045029"/>
          </a:xfrm>
        </p:spPr>
        <p:txBody>
          <a:bodyPr>
            <a:normAutofit/>
          </a:bodyPr>
          <a:lstStyle>
            <a:lvl1pPr marL="0" indent="0" algn="r">
              <a:buNone/>
              <a:defRPr sz="3600">
                <a:solidFill>
                  <a:schemeClr val="tx1">
                    <a:lumMod val="65000"/>
                    <a:lumOff val="35000"/>
                  </a:schemeClr>
                </a:solidFill>
                <a:latin typeface="Gadugi" panose="020B0502040204020203" pitchFamily="34" charset="0"/>
                <a:ea typeface="Gadugi" panose="020B0502040204020203" pitchFamily="34" charset="0"/>
                <a:cs typeface="Gadugi" panose="020B0502040204020203" pitchFamily="34" charset="0"/>
              </a:defRPr>
            </a:lvl1pPr>
            <a:lvl2pPr marL="457200" indent="0">
              <a:buNone/>
              <a:defRPr>
                <a:solidFill>
                  <a:srgbClr val="4B9B35"/>
                </a:solidFill>
                <a:latin typeface="Open Sans" panose="020B0606030504020204" pitchFamily="34" charset="0"/>
                <a:ea typeface="Open Sans" panose="020B0606030504020204" pitchFamily="34" charset="0"/>
                <a:cs typeface="Open Sans" panose="020B0606030504020204" pitchFamily="34" charset="0"/>
              </a:defRPr>
            </a:lvl2pPr>
            <a:lvl3pPr marL="914400" indent="0">
              <a:buNone/>
              <a:defRPr>
                <a:solidFill>
                  <a:srgbClr val="4B9B35"/>
                </a:solidFill>
                <a:latin typeface="Open Sans" panose="020B0606030504020204" pitchFamily="34" charset="0"/>
                <a:ea typeface="Open Sans" panose="020B0606030504020204" pitchFamily="34" charset="0"/>
                <a:cs typeface="Open Sans" panose="020B0606030504020204" pitchFamily="34" charset="0"/>
              </a:defRPr>
            </a:lvl3pPr>
            <a:lvl4pPr marL="1371600" indent="0">
              <a:buNone/>
              <a:defRPr>
                <a:solidFill>
                  <a:srgbClr val="4B9B35"/>
                </a:solidFill>
                <a:latin typeface="Open Sans" panose="020B0606030504020204" pitchFamily="34" charset="0"/>
                <a:ea typeface="Open Sans" panose="020B0606030504020204" pitchFamily="34" charset="0"/>
                <a:cs typeface="Open Sans" panose="020B0606030504020204" pitchFamily="34" charset="0"/>
              </a:defRPr>
            </a:lvl4pPr>
            <a:lvl5pPr marL="1828800" indent="0">
              <a:buNone/>
              <a:defRPr>
                <a:solidFill>
                  <a:srgbClr val="4B9B35"/>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fr-FR" dirty="0"/>
              <a:t>Modifier les styles du texte du masque</a:t>
            </a:r>
          </a:p>
        </p:txBody>
      </p:sp>
      <p:sp>
        <p:nvSpPr>
          <p:cNvPr id="17" name="Espace réservé du texte 17">
            <a:extLst>
              <a:ext uri="{FF2B5EF4-FFF2-40B4-BE49-F238E27FC236}">
                <a16:creationId xmlns:a16="http://schemas.microsoft.com/office/drawing/2014/main" id="{99031487-D249-41B9-8040-96AAE53FEBA1}"/>
              </a:ext>
            </a:extLst>
          </p:cNvPr>
          <p:cNvSpPr>
            <a:spLocks noGrp="1"/>
          </p:cNvSpPr>
          <p:nvPr>
            <p:ph type="body" sz="quarter" idx="15"/>
          </p:nvPr>
        </p:nvSpPr>
        <p:spPr>
          <a:xfrm>
            <a:off x="1436913" y="5367449"/>
            <a:ext cx="9431383" cy="393940"/>
          </a:xfrm>
        </p:spPr>
        <p:txBody>
          <a:bodyPr>
            <a:noAutofit/>
          </a:bodyPr>
          <a:lstStyle>
            <a:lvl1pPr marL="0" indent="0" algn="r">
              <a:buNone/>
              <a:defRPr sz="2400">
                <a:solidFill>
                  <a:schemeClr val="tx1">
                    <a:lumMod val="75000"/>
                    <a:lumOff val="25000"/>
                  </a:schemeClr>
                </a:solidFill>
                <a:latin typeface="Gadugi" panose="020B0502040204020203" pitchFamily="34" charset="0"/>
                <a:ea typeface="Gadugi" panose="020B0502040204020203" pitchFamily="34" charset="0"/>
                <a:cs typeface="Gadugi" panose="020B0502040204020203" pitchFamily="34" charset="0"/>
              </a:defRPr>
            </a:lvl1pPr>
            <a:lvl2pPr marL="457200" indent="0">
              <a:buNone/>
              <a:defRPr>
                <a:solidFill>
                  <a:srgbClr val="4B9B35"/>
                </a:solidFill>
                <a:latin typeface="Open Sans" panose="020B0606030504020204" pitchFamily="34" charset="0"/>
                <a:ea typeface="Open Sans" panose="020B0606030504020204" pitchFamily="34" charset="0"/>
                <a:cs typeface="Open Sans" panose="020B0606030504020204" pitchFamily="34" charset="0"/>
              </a:defRPr>
            </a:lvl2pPr>
            <a:lvl3pPr marL="914400" indent="0">
              <a:buNone/>
              <a:defRPr>
                <a:solidFill>
                  <a:srgbClr val="4B9B35"/>
                </a:solidFill>
                <a:latin typeface="Open Sans" panose="020B0606030504020204" pitchFamily="34" charset="0"/>
                <a:ea typeface="Open Sans" panose="020B0606030504020204" pitchFamily="34" charset="0"/>
                <a:cs typeface="Open Sans" panose="020B0606030504020204" pitchFamily="34" charset="0"/>
              </a:defRPr>
            </a:lvl3pPr>
            <a:lvl4pPr marL="1371600" indent="0">
              <a:buNone/>
              <a:defRPr>
                <a:solidFill>
                  <a:srgbClr val="4B9B35"/>
                </a:solidFill>
                <a:latin typeface="Open Sans" panose="020B0606030504020204" pitchFamily="34" charset="0"/>
                <a:ea typeface="Open Sans" panose="020B0606030504020204" pitchFamily="34" charset="0"/>
                <a:cs typeface="Open Sans" panose="020B0606030504020204" pitchFamily="34" charset="0"/>
              </a:defRPr>
            </a:lvl4pPr>
            <a:lvl5pPr marL="1828800" indent="0">
              <a:buNone/>
              <a:defRPr>
                <a:solidFill>
                  <a:srgbClr val="4B9B35"/>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fr-FR" dirty="0"/>
              <a:t>Modifier les styles du texte du masque</a:t>
            </a:r>
          </a:p>
        </p:txBody>
      </p:sp>
    </p:spTree>
    <p:extLst>
      <p:ext uri="{BB962C8B-B14F-4D97-AF65-F5344CB8AC3E}">
        <p14:creationId xmlns:p14="http://schemas.microsoft.com/office/powerpoint/2010/main" val="2372526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re chapitre">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a:xfrm>
            <a:off x="10955385" y="6337390"/>
            <a:ext cx="882948" cy="365125"/>
          </a:xfrm>
        </p:spPr>
        <p:txBody>
          <a:bodyPr/>
          <a:lstStyle>
            <a:lvl1pPr>
              <a:defRPr b="0" i="0">
                <a:solidFill>
                  <a:schemeClr val="bg1">
                    <a:lumMod val="50000"/>
                  </a:schemeClr>
                </a:solidFill>
                <a:latin typeface="Gadugi" panose="020B0502040204020203" pitchFamily="34" charset="0"/>
                <a:ea typeface="Gadugi" panose="020B0502040204020203" pitchFamily="34" charset="0"/>
                <a:cs typeface="Gadugi" panose="020B0502040204020203" pitchFamily="34" charset="0"/>
              </a:defRPr>
            </a:lvl1pPr>
          </a:lstStyle>
          <a:p>
            <a:fld id="{C834FDFC-9FAC-4209-B5B0-E78C74F118EA}" type="slidenum">
              <a:rPr lang="fr-FR" smtClean="0"/>
              <a:pPr/>
              <a:t>‹N°›</a:t>
            </a:fld>
            <a:endParaRPr lang="fr-FR" dirty="0"/>
          </a:p>
        </p:txBody>
      </p:sp>
      <p:sp>
        <p:nvSpPr>
          <p:cNvPr id="15" name="Titre 1"/>
          <p:cNvSpPr>
            <a:spLocks noGrp="1"/>
          </p:cNvSpPr>
          <p:nvPr>
            <p:ph type="title"/>
          </p:nvPr>
        </p:nvSpPr>
        <p:spPr>
          <a:xfrm>
            <a:off x="2631064" y="2842456"/>
            <a:ext cx="8768455" cy="1173087"/>
          </a:xfrm>
        </p:spPr>
        <p:txBody>
          <a:bodyPr>
            <a:normAutofit/>
          </a:bodyPr>
          <a:lstStyle>
            <a:lvl1pPr algn="l">
              <a:defRPr sz="3600" b="1">
                <a:solidFill>
                  <a:srgbClr val="00A5C0"/>
                </a:solidFill>
                <a:latin typeface="Gadugi" panose="020B0502040204020203" pitchFamily="34" charset="0"/>
                <a:ea typeface="Gadugi" panose="020B0502040204020203" pitchFamily="34" charset="0"/>
                <a:cs typeface="Gadugi" panose="020B0502040204020203" pitchFamily="34" charset="0"/>
              </a:defRPr>
            </a:lvl1pPr>
          </a:lstStyle>
          <a:p>
            <a:r>
              <a:rPr lang="fr-FR" dirty="0"/>
              <a:t>Modifiez le style du titre</a:t>
            </a:r>
          </a:p>
        </p:txBody>
      </p:sp>
      <p:pic>
        <p:nvPicPr>
          <p:cNvPr id="20" name="Image 19">
            <a:extLst>
              <a:ext uri="{FF2B5EF4-FFF2-40B4-BE49-F238E27FC236}">
                <a16:creationId xmlns:a16="http://schemas.microsoft.com/office/drawing/2014/main" id="{7C4956F7-1650-4D78-8680-BF693AD8DA3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5799" y="1858018"/>
            <a:ext cx="1945266" cy="2480214"/>
          </a:xfrm>
          <a:prstGeom prst="rect">
            <a:avLst/>
          </a:prstGeom>
        </p:spPr>
      </p:pic>
    </p:spTree>
    <p:extLst>
      <p:ext uri="{BB962C8B-B14F-4D97-AF65-F5344CB8AC3E}">
        <p14:creationId xmlns:p14="http://schemas.microsoft.com/office/powerpoint/2010/main" val="11890268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po descriptif">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a:xfrm>
            <a:off x="10975564" y="6356350"/>
            <a:ext cx="882000" cy="365125"/>
          </a:xfrm>
        </p:spPr>
        <p:txBody>
          <a:bodyPr/>
          <a:lstStyle>
            <a:lvl1pPr>
              <a:defRPr lang="fr-FR" sz="1200" b="0" i="0" kern="1200" smtClean="0">
                <a:solidFill>
                  <a:schemeClr val="bg1">
                    <a:lumMod val="50000"/>
                  </a:schemeClr>
                </a:solidFill>
                <a:latin typeface="Gadugi" panose="020B0502040204020203" pitchFamily="34" charset="0"/>
                <a:ea typeface="Gadugi" panose="020B0502040204020203" pitchFamily="34" charset="0"/>
                <a:cs typeface="Gadugi" panose="020B0502040204020203" pitchFamily="34" charset="0"/>
              </a:defRPr>
            </a:lvl1pPr>
          </a:lstStyle>
          <a:p>
            <a:fld id="{C834FDFC-9FAC-4209-B5B0-E78C74F118EA}" type="slidenum">
              <a:rPr lang="fr-FR" smtClean="0"/>
              <a:pPr/>
              <a:t>‹N°›</a:t>
            </a:fld>
            <a:endParaRPr lang="fr-FR" dirty="0"/>
          </a:p>
        </p:txBody>
      </p:sp>
      <p:sp>
        <p:nvSpPr>
          <p:cNvPr id="17" name="Espace réservé du texte 16"/>
          <p:cNvSpPr>
            <a:spLocks noGrp="1"/>
          </p:cNvSpPr>
          <p:nvPr>
            <p:ph type="body" sz="quarter" idx="13" hasCustomPrompt="1"/>
          </p:nvPr>
        </p:nvSpPr>
        <p:spPr>
          <a:xfrm>
            <a:off x="1076069" y="1378635"/>
            <a:ext cx="10575999" cy="4446094"/>
          </a:xfrm>
        </p:spPr>
        <p:txBody>
          <a:bodyPr/>
          <a:lstStyle>
            <a:lvl1pPr marL="228600" indent="-228600">
              <a:buFontTx/>
              <a:buBlip>
                <a:blip r:embed="rId2"/>
              </a:buBlip>
              <a:defRPr>
                <a:solidFill>
                  <a:schemeClr val="tx1">
                    <a:lumMod val="65000"/>
                    <a:lumOff val="35000"/>
                  </a:schemeClr>
                </a:solidFill>
                <a:latin typeface="Gadugi" panose="020B0502040204020203" pitchFamily="34" charset="0"/>
                <a:ea typeface="Gadugi" panose="020B0502040204020203" pitchFamily="34" charset="0"/>
                <a:cs typeface="Gadugi" panose="020B0502040204020203" pitchFamily="34" charset="0"/>
              </a:defRPr>
            </a:lvl1pPr>
            <a:lvl2pPr marL="685800" indent="-228600">
              <a:buClr>
                <a:srgbClr val="DDD454"/>
              </a:buClr>
              <a:buFont typeface="Arial" panose="020B0604020202020204" pitchFamily="34" charset="0"/>
              <a:buChar char="‒"/>
              <a:defRPr>
                <a:solidFill>
                  <a:schemeClr val="tx1">
                    <a:lumMod val="65000"/>
                    <a:lumOff val="35000"/>
                  </a:schemeClr>
                </a:solidFill>
                <a:latin typeface="Gadugi" panose="020B0502040204020203" pitchFamily="34" charset="0"/>
                <a:ea typeface="Gadugi" panose="020B0502040204020203" pitchFamily="34" charset="0"/>
                <a:cs typeface="Gadugi" panose="020B0502040204020203" pitchFamily="34" charset="0"/>
              </a:defRPr>
            </a:lvl2pPr>
            <a:lvl3pPr marL="1143000" indent="-228600">
              <a:buClr>
                <a:srgbClr val="DDD454"/>
              </a:buClr>
              <a:buFont typeface="Arial" panose="020B0604020202020204" pitchFamily="34" charset="0"/>
              <a:buChar char="•"/>
              <a:defRPr>
                <a:solidFill>
                  <a:schemeClr val="tx1">
                    <a:lumMod val="65000"/>
                    <a:lumOff val="35000"/>
                  </a:schemeClr>
                </a:solidFill>
                <a:latin typeface="Gadugi" panose="020B0502040204020203" pitchFamily="34" charset="0"/>
                <a:ea typeface="Gadugi" panose="020B0502040204020203" pitchFamily="34" charset="0"/>
                <a:cs typeface="Gadugi" panose="020B0502040204020203" pitchFamily="34" charset="0"/>
              </a:defRPr>
            </a:lvl3pPr>
            <a:lvl4pPr marL="1600200" indent="-228600">
              <a:buClr>
                <a:srgbClr val="DDD454"/>
              </a:buClr>
              <a:buFont typeface="Arial" panose="020B0604020202020204" pitchFamily="34" charset="0"/>
              <a:buChar char="­"/>
              <a:defRPr>
                <a:solidFill>
                  <a:schemeClr val="tx1">
                    <a:lumMod val="65000"/>
                    <a:lumOff val="35000"/>
                  </a:schemeClr>
                </a:solidFill>
                <a:latin typeface="Gadugi" panose="020B0502040204020203" pitchFamily="34" charset="0"/>
                <a:ea typeface="Gadugi" panose="020B0502040204020203" pitchFamily="34" charset="0"/>
                <a:cs typeface="Gadugi" panose="020B0502040204020203" pitchFamily="34" charset="0"/>
              </a:defRPr>
            </a:lvl4pPr>
            <a:lvl5pPr marL="1828800" indent="0">
              <a:buFont typeface="Wingdings" panose="05000000000000000000" pitchFamily="2" charset="2"/>
              <a:buNone/>
              <a:defRPr>
                <a:solidFill>
                  <a:srgbClr val="00A5C0"/>
                </a:solidFill>
              </a:defRPr>
            </a:lvl5pPr>
          </a:lstStyle>
          <a:p>
            <a:pPr lvl="0"/>
            <a:r>
              <a:rPr lang="fr-FR" dirty="0"/>
              <a:t> Modifier les styles du texte du masque</a:t>
            </a:r>
          </a:p>
          <a:p>
            <a:pPr lvl="1"/>
            <a:r>
              <a:rPr lang="fr-FR" dirty="0"/>
              <a:t> Deuxième niveau</a:t>
            </a:r>
          </a:p>
          <a:p>
            <a:pPr lvl="2"/>
            <a:r>
              <a:rPr lang="fr-FR" dirty="0"/>
              <a:t> Troisième niveau</a:t>
            </a:r>
          </a:p>
          <a:p>
            <a:pPr lvl="3"/>
            <a:r>
              <a:rPr lang="fr-FR" dirty="0"/>
              <a:t> Quatrième niveau</a:t>
            </a:r>
          </a:p>
        </p:txBody>
      </p:sp>
      <p:sp>
        <p:nvSpPr>
          <p:cNvPr id="18" name="Titre 1"/>
          <p:cNvSpPr>
            <a:spLocks noGrp="1"/>
          </p:cNvSpPr>
          <p:nvPr>
            <p:ph type="title"/>
          </p:nvPr>
        </p:nvSpPr>
        <p:spPr>
          <a:xfrm>
            <a:off x="1076069" y="287916"/>
            <a:ext cx="10575999" cy="637292"/>
          </a:xfrm>
        </p:spPr>
        <p:txBody>
          <a:bodyPr>
            <a:noAutofit/>
          </a:bodyPr>
          <a:lstStyle>
            <a:lvl1pPr>
              <a:defRPr sz="2800" b="1">
                <a:solidFill>
                  <a:srgbClr val="00A5C0"/>
                </a:solidFill>
                <a:latin typeface="Gadugi" panose="020B0502040204020203" pitchFamily="34" charset="0"/>
                <a:ea typeface="Gadugi" panose="020B0502040204020203" pitchFamily="34" charset="0"/>
                <a:cs typeface="Gadugi" panose="020B0502040204020203" pitchFamily="34" charset="0"/>
              </a:defRPr>
            </a:lvl1pPr>
          </a:lstStyle>
          <a:p>
            <a:r>
              <a:rPr lang="fr-FR" dirty="0"/>
              <a:t>Modifiez le style du titre</a:t>
            </a:r>
          </a:p>
        </p:txBody>
      </p:sp>
      <p:pic>
        <p:nvPicPr>
          <p:cNvPr id="21" name="Image 20">
            <a:extLst>
              <a:ext uri="{FF2B5EF4-FFF2-40B4-BE49-F238E27FC236}">
                <a16:creationId xmlns:a16="http://schemas.microsoft.com/office/drawing/2014/main" id="{5A7FDDCE-FE8C-4ABF-88C9-63B8A999F84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24400" t="21100"/>
          <a:stretch/>
        </p:blipFill>
        <p:spPr>
          <a:xfrm>
            <a:off x="-8709" y="-8709"/>
            <a:ext cx="978828" cy="1067225"/>
          </a:xfrm>
          <a:prstGeom prst="rect">
            <a:avLst/>
          </a:prstGeom>
        </p:spPr>
      </p:pic>
    </p:spTree>
    <p:extLst>
      <p:ext uri="{BB962C8B-B14F-4D97-AF65-F5344CB8AC3E}">
        <p14:creationId xmlns:p14="http://schemas.microsoft.com/office/powerpoint/2010/main" val="24929880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Diapo descriptif">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a:xfrm>
            <a:off x="10975564" y="6356350"/>
            <a:ext cx="882000" cy="365125"/>
          </a:xfrm>
        </p:spPr>
        <p:txBody>
          <a:bodyPr/>
          <a:lstStyle>
            <a:lvl1pPr>
              <a:defRPr lang="fr-FR" sz="1200" b="0" i="0" kern="1200" smtClean="0">
                <a:solidFill>
                  <a:schemeClr val="bg1">
                    <a:lumMod val="50000"/>
                  </a:schemeClr>
                </a:solidFill>
                <a:latin typeface="Gadugi" panose="020B0502040204020203" pitchFamily="34" charset="0"/>
                <a:ea typeface="Gadugi" panose="020B0502040204020203" pitchFamily="34" charset="0"/>
                <a:cs typeface="Gadugi" panose="020B0502040204020203" pitchFamily="34" charset="0"/>
              </a:defRPr>
            </a:lvl1pPr>
          </a:lstStyle>
          <a:p>
            <a:fld id="{C834FDFC-9FAC-4209-B5B0-E78C74F118EA}" type="slidenum">
              <a:rPr lang="fr-FR" smtClean="0"/>
              <a:pPr/>
              <a:t>‹N°›</a:t>
            </a:fld>
            <a:endParaRPr lang="fr-FR" dirty="0"/>
          </a:p>
        </p:txBody>
      </p:sp>
      <p:sp>
        <p:nvSpPr>
          <p:cNvPr id="17" name="Espace réservé du texte 16"/>
          <p:cNvSpPr>
            <a:spLocks noGrp="1"/>
          </p:cNvSpPr>
          <p:nvPr>
            <p:ph type="body" sz="quarter" idx="13" hasCustomPrompt="1"/>
          </p:nvPr>
        </p:nvSpPr>
        <p:spPr>
          <a:xfrm>
            <a:off x="1076069" y="1378635"/>
            <a:ext cx="4840177" cy="4446094"/>
          </a:xfrm>
        </p:spPr>
        <p:txBody>
          <a:bodyPr/>
          <a:lstStyle>
            <a:lvl1pPr marL="228600" indent="-228600">
              <a:buFontTx/>
              <a:buBlip>
                <a:blip r:embed="rId2"/>
              </a:buBlip>
              <a:defRPr>
                <a:solidFill>
                  <a:schemeClr val="tx1">
                    <a:lumMod val="65000"/>
                    <a:lumOff val="35000"/>
                  </a:schemeClr>
                </a:solidFill>
                <a:latin typeface="Gadugi" panose="020B0502040204020203" pitchFamily="34" charset="0"/>
                <a:ea typeface="Gadugi" panose="020B0502040204020203" pitchFamily="34" charset="0"/>
                <a:cs typeface="Gadugi" panose="020B0502040204020203" pitchFamily="34" charset="0"/>
              </a:defRPr>
            </a:lvl1pPr>
            <a:lvl2pPr marL="685800" indent="-228600">
              <a:buClr>
                <a:srgbClr val="DDD454"/>
              </a:buClr>
              <a:buFont typeface="Arial" panose="020B0604020202020204" pitchFamily="34" charset="0"/>
              <a:buChar char="‒"/>
              <a:defRPr>
                <a:solidFill>
                  <a:schemeClr val="tx1">
                    <a:lumMod val="65000"/>
                    <a:lumOff val="35000"/>
                  </a:schemeClr>
                </a:solidFill>
                <a:latin typeface="Gadugi" panose="020B0502040204020203" pitchFamily="34" charset="0"/>
                <a:ea typeface="Gadugi" panose="020B0502040204020203" pitchFamily="34" charset="0"/>
                <a:cs typeface="Gadugi" panose="020B0502040204020203" pitchFamily="34" charset="0"/>
              </a:defRPr>
            </a:lvl2pPr>
            <a:lvl3pPr marL="1143000" indent="-228600">
              <a:buClr>
                <a:srgbClr val="DDD454"/>
              </a:buClr>
              <a:buFont typeface="Arial" panose="020B0604020202020204" pitchFamily="34" charset="0"/>
              <a:buChar char="•"/>
              <a:defRPr>
                <a:solidFill>
                  <a:schemeClr val="tx1">
                    <a:lumMod val="65000"/>
                    <a:lumOff val="35000"/>
                  </a:schemeClr>
                </a:solidFill>
                <a:latin typeface="Gadugi" panose="020B0502040204020203" pitchFamily="34" charset="0"/>
                <a:ea typeface="Gadugi" panose="020B0502040204020203" pitchFamily="34" charset="0"/>
                <a:cs typeface="Gadugi" panose="020B0502040204020203" pitchFamily="34" charset="0"/>
              </a:defRPr>
            </a:lvl3pPr>
            <a:lvl4pPr marL="1600200" indent="-228600">
              <a:buClr>
                <a:srgbClr val="DDD454"/>
              </a:buClr>
              <a:buFont typeface="Arial" panose="020B0604020202020204" pitchFamily="34" charset="0"/>
              <a:buChar char="­"/>
              <a:defRPr>
                <a:solidFill>
                  <a:schemeClr val="tx1">
                    <a:lumMod val="65000"/>
                    <a:lumOff val="35000"/>
                  </a:schemeClr>
                </a:solidFill>
                <a:latin typeface="Gadugi" panose="020B0502040204020203" pitchFamily="34" charset="0"/>
                <a:ea typeface="Gadugi" panose="020B0502040204020203" pitchFamily="34" charset="0"/>
                <a:cs typeface="Gadugi" panose="020B0502040204020203" pitchFamily="34" charset="0"/>
              </a:defRPr>
            </a:lvl4pPr>
            <a:lvl5pPr marL="1828800" indent="0">
              <a:buFont typeface="Wingdings" panose="05000000000000000000" pitchFamily="2" charset="2"/>
              <a:buNone/>
              <a:defRPr>
                <a:solidFill>
                  <a:srgbClr val="00A5C0"/>
                </a:solidFill>
              </a:defRPr>
            </a:lvl5pPr>
          </a:lstStyle>
          <a:p>
            <a:pPr lvl="0"/>
            <a:r>
              <a:rPr lang="fr-FR" dirty="0"/>
              <a:t> Modifier les styles du texte du masque</a:t>
            </a:r>
          </a:p>
          <a:p>
            <a:pPr lvl="1"/>
            <a:r>
              <a:rPr lang="fr-FR" dirty="0"/>
              <a:t> Deuxième niveau</a:t>
            </a:r>
          </a:p>
          <a:p>
            <a:pPr lvl="2"/>
            <a:r>
              <a:rPr lang="fr-FR" dirty="0"/>
              <a:t> Troisième niveau</a:t>
            </a:r>
          </a:p>
          <a:p>
            <a:pPr lvl="3"/>
            <a:r>
              <a:rPr lang="fr-FR" dirty="0"/>
              <a:t> Quatrième niveau</a:t>
            </a:r>
          </a:p>
        </p:txBody>
      </p:sp>
      <p:sp>
        <p:nvSpPr>
          <p:cNvPr id="18" name="Titre 1"/>
          <p:cNvSpPr>
            <a:spLocks noGrp="1"/>
          </p:cNvSpPr>
          <p:nvPr>
            <p:ph type="title"/>
          </p:nvPr>
        </p:nvSpPr>
        <p:spPr>
          <a:xfrm>
            <a:off x="1076069" y="287916"/>
            <a:ext cx="10575999" cy="637292"/>
          </a:xfrm>
        </p:spPr>
        <p:txBody>
          <a:bodyPr>
            <a:noAutofit/>
          </a:bodyPr>
          <a:lstStyle>
            <a:lvl1pPr>
              <a:defRPr sz="2800" b="1">
                <a:solidFill>
                  <a:srgbClr val="00A5C0"/>
                </a:solidFill>
                <a:latin typeface="Gadugi" panose="020B0502040204020203" pitchFamily="34" charset="0"/>
                <a:ea typeface="Gadugi" panose="020B0502040204020203" pitchFamily="34" charset="0"/>
                <a:cs typeface="Gadugi" panose="020B0502040204020203" pitchFamily="34" charset="0"/>
              </a:defRPr>
            </a:lvl1pPr>
          </a:lstStyle>
          <a:p>
            <a:r>
              <a:rPr lang="fr-FR" dirty="0"/>
              <a:t>Modifiez le style du titre</a:t>
            </a:r>
          </a:p>
        </p:txBody>
      </p:sp>
      <p:pic>
        <p:nvPicPr>
          <p:cNvPr id="21" name="Image 20">
            <a:extLst>
              <a:ext uri="{FF2B5EF4-FFF2-40B4-BE49-F238E27FC236}">
                <a16:creationId xmlns:a16="http://schemas.microsoft.com/office/drawing/2014/main" id="{5A7FDDCE-FE8C-4ABF-88C9-63B8A999F84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24400" t="21100"/>
          <a:stretch/>
        </p:blipFill>
        <p:spPr>
          <a:xfrm>
            <a:off x="-8709" y="-8709"/>
            <a:ext cx="978828" cy="1067225"/>
          </a:xfrm>
          <a:prstGeom prst="rect">
            <a:avLst/>
          </a:prstGeom>
        </p:spPr>
      </p:pic>
      <p:sp>
        <p:nvSpPr>
          <p:cNvPr id="6" name="Espace réservé du texte 16"/>
          <p:cNvSpPr>
            <a:spLocks noGrp="1"/>
          </p:cNvSpPr>
          <p:nvPr>
            <p:ph type="body" sz="quarter" idx="14" hasCustomPrompt="1"/>
          </p:nvPr>
        </p:nvSpPr>
        <p:spPr>
          <a:xfrm>
            <a:off x="6222499" y="1378635"/>
            <a:ext cx="4840177" cy="4446094"/>
          </a:xfrm>
        </p:spPr>
        <p:txBody>
          <a:bodyPr/>
          <a:lstStyle>
            <a:lvl1pPr marL="228600" indent="-228600">
              <a:buFontTx/>
              <a:buBlip>
                <a:blip r:embed="rId2"/>
              </a:buBlip>
              <a:defRPr>
                <a:solidFill>
                  <a:schemeClr val="tx1">
                    <a:lumMod val="65000"/>
                    <a:lumOff val="35000"/>
                  </a:schemeClr>
                </a:solidFill>
                <a:latin typeface="Gadugi" panose="020B0502040204020203" pitchFamily="34" charset="0"/>
                <a:ea typeface="Gadugi" panose="020B0502040204020203" pitchFamily="34" charset="0"/>
                <a:cs typeface="Gadugi" panose="020B0502040204020203" pitchFamily="34" charset="0"/>
              </a:defRPr>
            </a:lvl1pPr>
            <a:lvl2pPr marL="685800" indent="-228600">
              <a:buClr>
                <a:srgbClr val="DDD454"/>
              </a:buClr>
              <a:buFont typeface="Arial" panose="020B0604020202020204" pitchFamily="34" charset="0"/>
              <a:buChar char="‒"/>
              <a:defRPr>
                <a:solidFill>
                  <a:schemeClr val="tx1">
                    <a:lumMod val="65000"/>
                    <a:lumOff val="35000"/>
                  </a:schemeClr>
                </a:solidFill>
                <a:latin typeface="Gadugi" panose="020B0502040204020203" pitchFamily="34" charset="0"/>
                <a:ea typeface="Gadugi" panose="020B0502040204020203" pitchFamily="34" charset="0"/>
                <a:cs typeface="Gadugi" panose="020B0502040204020203" pitchFamily="34" charset="0"/>
              </a:defRPr>
            </a:lvl2pPr>
            <a:lvl3pPr marL="1143000" indent="-228600">
              <a:buClr>
                <a:srgbClr val="DDD454"/>
              </a:buClr>
              <a:buFont typeface="Arial" panose="020B0604020202020204" pitchFamily="34" charset="0"/>
              <a:buChar char="•"/>
              <a:defRPr>
                <a:solidFill>
                  <a:schemeClr val="tx1">
                    <a:lumMod val="65000"/>
                    <a:lumOff val="35000"/>
                  </a:schemeClr>
                </a:solidFill>
                <a:latin typeface="Gadugi" panose="020B0502040204020203" pitchFamily="34" charset="0"/>
                <a:ea typeface="Gadugi" panose="020B0502040204020203" pitchFamily="34" charset="0"/>
                <a:cs typeface="Gadugi" panose="020B0502040204020203" pitchFamily="34" charset="0"/>
              </a:defRPr>
            </a:lvl3pPr>
            <a:lvl4pPr marL="1600200" indent="-228600">
              <a:buClr>
                <a:srgbClr val="DDD454"/>
              </a:buClr>
              <a:buFont typeface="Arial" panose="020B0604020202020204" pitchFamily="34" charset="0"/>
              <a:buChar char="­"/>
              <a:defRPr>
                <a:solidFill>
                  <a:schemeClr val="tx1">
                    <a:lumMod val="65000"/>
                    <a:lumOff val="35000"/>
                  </a:schemeClr>
                </a:solidFill>
                <a:latin typeface="Gadugi" panose="020B0502040204020203" pitchFamily="34" charset="0"/>
                <a:ea typeface="Gadugi" panose="020B0502040204020203" pitchFamily="34" charset="0"/>
                <a:cs typeface="Gadugi" panose="020B0502040204020203" pitchFamily="34" charset="0"/>
              </a:defRPr>
            </a:lvl4pPr>
            <a:lvl5pPr marL="1828800" indent="0">
              <a:buFont typeface="Wingdings" panose="05000000000000000000" pitchFamily="2" charset="2"/>
              <a:buNone/>
              <a:defRPr>
                <a:solidFill>
                  <a:srgbClr val="00A5C0"/>
                </a:solidFill>
              </a:defRPr>
            </a:lvl5pPr>
          </a:lstStyle>
          <a:p>
            <a:pPr lvl="0"/>
            <a:r>
              <a:rPr lang="fr-FR" dirty="0"/>
              <a:t> Modifier les styles du texte du masque</a:t>
            </a:r>
          </a:p>
          <a:p>
            <a:pPr lvl="1"/>
            <a:r>
              <a:rPr lang="fr-FR" dirty="0"/>
              <a:t> Deuxième niveau</a:t>
            </a:r>
          </a:p>
          <a:p>
            <a:pPr lvl="2"/>
            <a:r>
              <a:rPr lang="fr-FR" dirty="0"/>
              <a:t> Troisième niveau</a:t>
            </a:r>
          </a:p>
          <a:p>
            <a:pPr lvl="3"/>
            <a:r>
              <a:rPr lang="fr-FR" dirty="0"/>
              <a:t> Quatrième niveau</a:t>
            </a:r>
          </a:p>
        </p:txBody>
      </p:sp>
    </p:spTree>
    <p:extLst>
      <p:ext uri="{BB962C8B-B14F-4D97-AF65-F5344CB8AC3E}">
        <p14:creationId xmlns:p14="http://schemas.microsoft.com/office/powerpoint/2010/main" val="39955358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Diapo fin">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9178A3D0-C831-4EC6-B44C-10DF63835E6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89" t="27013" b="34247"/>
          <a:stretch/>
        </p:blipFill>
        <p:spPr>
          <a:xfrm>
            <a:off x="-12001" y="-2671"/>
            <a:ext cx="12204000" cy="4365122"/>
          </a:xfrm>
          <a:prstGeom prst="rect">
            <a:avLst/>
          </a:prstGeom>
        </p:spPr>
      </p:pic>
      <p:sp>
        <p:nvSpPr>
          <p:cNvPr id="9" name="ZoneTexte 8"/>
          <p:cNvSpPr txBox="1"/>
          <p:nvPr/>
        </p:nvSpPr>
        <p:spPr>
          <a:xfrm>
            <a:off x="5692478" y="2312820"/>
            <a:ext cx="5781676" cy="1754326"/>
          </a:xfrm>
          <a:prstGeom prst="rect">
            <a:avLst/>
          </a:prstGeom>
          <a:noFill/>
        </p:spPr>
        <p:txBody>
          <a:bodyPr wrap="square" rtlCol="0">
            <a:spAutoFit/>
          </a:bodyPr>
          <a:lstStyle/>
          <a:p>
            <a:pPr algn="r"/>
            <a:r>
              <a:rPr lang="fr-FR" sz="5400" b="1" dirty="0">
                <a:solidFill>
                  <a:schemeClr val="bg1"/>
                </a:solidFill>
                <a:latin typeface="Gadugi" panose="020B0502040204020203" pitchFamily="34" charset="0"/>
                <a:cs typeface="Calibri" panose="020F0502020204030204" pitchFamily="34" charset="0"/>
              </a:rPr>
              <a:t>Merci de votre </a:t>
            </a:r>
          </a:p>
          <a:p>
            <a:pPr algn="r"/>
            <a:r>
              <a:rPr lang="fr-FR" sz="5400" b="1" dirty="0">
                <a:solidFill>
                  <a:schemeClr val="bg1"/>
                </a:solidFill>
                <a:latin typeface="Gadugi" panose="020B0502040204020203" pitchFamily="34" charset="0"/>
                <a:cs typeface="Calibri" panose="020F0502020204030204" pitchFamily="34" charset="0"/>
              </a:rPr>
              <a:t>attention</a:t>
            </a:r>
          </a:p>
        </p:txBody>
      </p:sp>
      <p:sp>
        <p:nvSpPr>
          <p:cNvPr id="11" name="Rectangle 10"/>
          <p:cNvSpPr/>
          <p:nvPr userDrawn="1"/>
        </p:nvSpPr>
        <p:spPr>
          <a:xfrm>
            <a:off x="0" y="4563175"/>
            <a:ext cx="12192000" cy="286425"/>
          </a:xfrm>
          <a:prstGeom prst="rect">
            <a:avLst/>
          </a:prstGeom>
        </p:spPr>
        <p:txBody>
          <a:bodyPr wrap="square">
            <a:spAutoFit/>
          </a:bodyPr>
          <a:lstStyle/>
          <a:p>
            <a:pPr algn="ctr">
              <a:lnSpc>
                <a:spcPct val="115000"/>
              </a:lnSpc>
              <a:spcAft>
                <a:spcPts val="0"/>
              </a:spcAft>
              <a:tabLst>
                <a:tab pos="5854700" algn="l"/>
              </a:tabLst>
            </a:pPr>
            <a:r>
              <a:rPr lang="fr-FR" sz="1200" b="1" dirty="0">
                <a:solidFill>
                  <a:srgbClr val="00A5C0"/>
                </a:solidFill>
                <a:latin typeface="Gadugi" panose="020B0502040204020203" pitchFamily="34" charset="0"/>
                <a:ea typeface="Open Sans regular" panose="020B0606030504020204" pitchFamily="34" charset="0"/>
                <a:cs typeface="Open Sans regular" panose="020B0606030504020204" pitchFamily="34" charset="0"/>
              </a:rPr>
              <a:t>Observatoire</a:t>
            </a:r>
            <a:r>
              <a:rPr lang="fr-FR" sz="1200" b="1" baseline="0" dirty="0">
                <a:solidFill>
                  <a:srgbClr val="00A5C0"/>
                </a:solidFill>
                <a:latin typeface="Gadugi" panose="020B0502040204020203" pitchFamily="34" charset="0"/>
                <a:ea typeface="Open Sans regular" panose="020B0606030504020204" pitchFamily="34" charset="0"/>
                <a:cs typeface="Open Sans regular" panose="020B0606030504020204" pitchFamily="34" charset="0"/>
              </a:rPr>
              <a:t> régional de la santé Grand Est </a:t>
            </a:r>
            <a:r>
              <a:rPr lang="fr-FR" sz="1200" b="1" dirty="0">
                <a:solidFill>
                  <a:srgbClr val="00A5C0"/>
                </a:solidFill>
                <a:latin typeface="Gadugi" panose="020B0502040204020203" pitchFamily="34" charset="0"/>
                <a:ea typeface="Open Sans regular" panose="020B0606030504020204" pitchFamily="34" charset="0"/>
                <a:cs typeface="Open Sans regular" panose="020B0606030504020204" pitchFamily="34" charset="0"/>
              </a:rPr>
              <a:t>(ORS Grand Est)</a:t>
            </a:r>
            <a:endParaRPr lang="fr-FR" sz="1800" dirty="0">
              <a:solidFill>
                <a:srgbClr val="00A5C0"/>
              </a:solidFill>
              <a:latin typeface="Gadugi" panose="020B0502040204020203" pitchFamily="34" charset="0"/>
              <a:ea typeface="Open Sans regular" panose="020B0606030504020204" pitchFamily="34" charset="0"/>
              <a:cs typeface="Open Sans regular" panose="020B0606030504020204" pitchFamily="34" charset="0"/>
            </a:endParaRPr>
          </a:p>
        </p:txBody>
      </p:sp>
      <p:sp>
        <p:nvSpPr>
          <p:cNvPr id="13" name="Rectangle 12">
            <a:extLst>
              <a:ext uri="{FF2B5EF4-FFF2-40B4-BE49-F238E27FC236}">
                <a16:creationId xmlns:a16="http://schemas.microsoft.com/office/drawing/2014/main" id="{6C73E19B-08FD-4E63-A85B-497F98D26951}"/>
              </a:ext>
            </a:extLst>
          </p:cNvPr>
          <p:cNvSpPr/>
          <p:nvPr userDrawn="1"/>
        </p:nvSpPr>
        <p:spPr>
          <a:xfrm>
            <a:off x="2095924" y="4878779"/>
            <a:ext cx="4000076" cy="659604"/>
          </a:xfrm>
          <a:prstGeom prst="rect">
            <a:avLst/>
          </a:prstGeom>
        </p:spPr>
        <p:txBody>
          <a:bodyPr wrap="square">
            <a:spAutoFit/>
          </a:bodyPr>
          <a:lstStyle/>
          <a:p>
            <a:pPr marL="0" indent="0" algn="ctr">
              <a:lnSpc>
                <a:spcPct val="115000"/>
              </a:lnSpc>
              <a:spcAft>
                <a:spcPts val="0"/>
              </a:spcAft>
              <a:tabLst>
                <a:tab pos="985838" algn="l"/>
                <a:tab pos="5557838" algn="l"/>
                <a:tab pos="5738813" algn="l"/>
                <a:tab pos="6003925" algn="l"/>
                <a:tab pos="7446963" algn="l"/>
              </a:tabLst>
            </a:pPr>
            <a:r>
              <a:rPr lang="fr-FR" sz="1100" b="1" dirty="0">
                <a:solidFill>
                  <a:schemeClr val="tx1">
                    <a:lumMod val="75000"/>
                    <a:lumOff val="25000"/>
                  </a:schemeClr>
                </a:solidFill>
                <a:latin typeface="Gadugi" panose="020B0502040204020203" pitchFamily="34" charset="0"/>
                <a:ea typeface="Open Sans regular" panose="020B0606030504020204" pitchFamily="34" charset="0"/>
                <a:cs typeface="Open Sans regular" panose="020B0606030504020204" pitchFamily="34" charset="0"/>
              </a:rPr>
              <a:t>Siège </a:t>
            </a:r>
            <a:r>
              <a:rPr lang="fr-FR" sz="1100" dirty="0">
                <a:solidFill>
                  <a:schemeClr val="tx1">
                    <a:lumMod val="75000"/>
                    <a:lumOff val="25000"/>
                  </a:schemeClr>
                </a:solidFill>
                <a:latin typeface="Gadugi" panose="020B0502040204020203" pitchFamily="34" charset="0"/>
                <a:ea typeface="Open Sans regular" panose="020B0606030504020204" pitchFamily="34" charset="0"/>
                <a:cs typeface="Open Sans regular" panose="020B0606030504020204" pitchFamily="34" charset="0"/>
              </a:rPr>
              <a:t>: Hôpital Civil – Bâtiment 02 – 1</a:t>
            </a:r>
            <a:r>
              <a:rPr lang="fr-FR" sz="1100" baseline="30000" dirty="0">
                <a:solidFill>
                  <a:schemeClr val="tx1">
                    <a:lumMod val="75000"/>
                    <a:lumOff val="25000"/>
                  </a:schemeClr>
                </a:solidFill>
                <a:latin typeface="Gadugi" panose="020B0502040204020203" pitchFamily="34" charset="0"/>
                <a:ea typeface="Open Sans regular" panose="020B0606030504020204" pitchFamily="34" charset="0"/>
                <a:cs typeface="Open Sans regular" panose="020B0606030504020204" pitchFamily="34" charset="0"/>
              </a:rPr>
              <a:t>er</a:t>
            </a:r>
            <a:r>
              <a:rPr lang="fr-FR" sz="1100" dirty="0">
                <a:solidFill>
                  <a:schemeClr val="tx1">
                    <a:lumMod val="75000"/>
                    <a:lumOff val="25000"/>
                  </a:schemeClr>
                </a:solidFill>
                <a:latin typeface="Gadugi" panose="020B0502040204020203" pitchFamily="34" charset="0"/>
                <a:ea typeface="Open Sans regular" panose="020B0606030504020204" pitchFamily="34" charset="0"/>
                <a:cs typeface="Open Sans regular" panose="020B0606030504020204" pitchFamily="34" charset="0"/>
              </a:rPr>
              <a:t> étage</a:t>
            </a:r>
          </a:p>
          <a:p>
            <a:pPr marL="0" indent="0" algn="ctr">
              <a:lnSpc>
                <a:spcPct val="115000"/>
              </a:lnSpc>
              <a:spcAft>
                <a:spcPts val="0"/>
              </a:spcAft>
              <a:tabLst>
                <a:tab pos="985838" algn="l"/>
                <a:tab pos="5557838" algn="l"/>
                <a:tab pos="5738813" algn="l"/>
                <a:tab pos="6003925" algn="l"/>
                <a:tab pos="7446963" algn="l"/>
              </a:tabLst>
            </a:pPr>
            <a:r>
              <a:rPr lang="fr-FR" sz="1100" dirty="0">
                <a:solidFill>
                  <a:schemeClr val="tx1">
                    <a:lumMod val="75000"/>
                    <a:lumOff val="25000"/>
                  </a:schemeClr>
                </a:solidFill>
                <a:latin typeface="Gadugi" panose="020B0502040204020203" pitchFamily="34" charset="0"/>
                <a:ea typeface="Open Sans regular" panose="020B0606030504020204" pitchFamily="34" charset="0"/>
                <a:cs typeface="Open Sans regular" panose="020B0606030504020204" pitchFamily="34" charset="0"/>
              </a:rPr>
              <a:t>1, place de l’hôpital</a:t>
            </a:r>
          </a:p>
          <a:p>
            <a:pPr marL="0" indent="0" algn="ctr">
              <a:lnSpc>
                <a:spcPct val="115000"/>
              </a:lnSpc>
              <a:spcAft>
                <a:spcPts val="0"/>
              </a:spcAft>
              <a:tabLst>
                <a:tab pos="985838" algn="l"/>
                <a:tab pos="5557838" algn="l"/>
                <a:tab pos="5738813" algn="l"/>
                <a:tab pos="6003925" algn="l"/>
                <a:tab pos="7446963" algn="l"/>
              </a:tabLst>
            </a:pPr>
            <a:r>
              <a:rPr lang="fr-FR" sz="1100" dirty="0">
                <a:solidFill>
                  <a:schemeClr val="tx1">
                    <a:lumMod val="75000"/>
                    <a:lumOff val="25000"/>
                  </a:schemeClr>
                </a:solidFill>
                <a:latin typeface="Gadugi" panose="020B0502040204020203" pitchFamily="34" charset="0"/>
                <a:ea typeface="Open Sans regular" panose="020B0606030504020204" pitchFamily="34" charset="0"/>
                <a:cs typeface="Open Sans regular" panose="020B0606030504020204" pitchFamily="34" charset="0"/>
              </a:rPr>
              <a:t>67091 Strasbourg cedex </a:t>
            </a:r>
          </a:p>
        </p:txBody>
      </p:sp>
      <p:sp>
        <p:nvSpPr>
          <p:cNvPr id="14" name="Rectangle 13">
            <a:extLst>
              <a:ext uri="{FF2B5EF4-FFF2-40B4-BE49-F238E27FC236}">
                <a16:creationId xmlns:a16="http://schemas.microsoft.com/office/drawing/2014/main" id="{242A6F05-E93D-44E8-AF4C-12177DFC8BCC}"/>
              </a:ext>
            </a:extLst>
          </p:cNvPr>
          <p:cNvSpPr/>
          <p:nvPr userDrawn="1"/>
        </p:nvSpPr>
        <p:spPr>
          <a:xfrm>
            <a:off x="6286923" y="4878777"/>
            <a:ext cx="3767465" cy="499367"/>
          </a:xfrm>
          <a:prstGeom prst="rect">
            <a:avLst/>
          </a:prstGeom>
        </p:spPr>
        <p:txBody>
          <a:bodyPr wrap="square">
            <a:spAutoFit/>
          </a:bodyPr>
          <a:lstStyle/>
          <a:p>
            <a:pPr marL="0" indent="0" algn="ctr">
              <a:lnSpc>
                <a:spcPct val="115000"/>
              </a:lnSpc>
              <a:spcAft>
                <a:spcPts val="0"/>
              </a:spcAft>
              <a:tabLst>
                <a:tab pos="985838" algn="l"/>
                <a:tab pos="5557838" algn="l"/>
                <a:tab pos="5738813" algn="l"/>
                <a:tab pos="6003925" algn="l"/>
                <a:tab pos="7446963" algn="l"/>
              </a:tabLst>
            </a:pPr>
            <a:r>
              <a:rPr lang="fr-FR" sz="1100" b="1" dirty="0">
                <a:solidFill>
                  <a:schemeClr val="tx1">
                    <a:lumMod val="75000"/>
                    <a:lumOff val="25000"/>
                  </a:schemeClr>
                </a:solidFill>
                <a:latin typeface="Gadugi" panose="020B0502040204020203" pitchFamily="34" charset="0"/>
                <a:ea typeface="Open Sans regular" panose="020B0606030504020204" pitchFamily="34" charset="0"/>
                <a:cs typeface="Open Sans regular" panose="020B0606030504020204" pitchFamily="34" charset="0"/>
              </a:rPr>
              <a:t>Site de Nancy </a:t>
            </a:r>
            <a:r>
              <a:rPr lang="fr-FR" sz="1100" dirty="0">
                <a:solidFill>
                  <a:schemeClr val="tx1">
                    <a:lumMod val="75000"/>
                    <a:lumOff val="25000"/>
                  </a:schemeClr>
                </a:solidFill>
                <a:latin typeface="Gadugi" panose="020B0502040204020203" pitchFamily="34" charset="0"/>
                <a:ea typeface="Open Sans regular" panose="020B0606030504020204" pitchFamily="34" charset="0"/>
                <a:cs typeface="Open Sans regular" panose="020B0606030504020204" pitchFamily="34" charset="0"/>
              </a:rPr>
              <a:t>: 2, rue du Doyen Jacques </a:t>
            </a:r>
            <a:r>
              <a:rPr lang="fr-FR" sz="1100" dirty="0" err="1">
                <a:solidFill>
                  <a:schemeClr val="tx1">
                    <a:lumMod val="75000"/>
                    <a:lumOff val="25000"/>
                  </a:schemeClr>
                </a:solidFill>
                <a:latin typeface="Gadugi" panose="020B0502040204020203" pitchFamily="34" charset="0"/>
                <a:ea typeface="Open Sans regular" panose="020B0606030504020204" pitchFamily="34" charset="0"/>
                <a:cs typeface="Open Sans regular" panose="020B0606030504020204" pitchFamily="34" charset="0"/>
              </a:rPr>
              <a:t>Parisot</a:t>
            </a:r>
            <a:endParaRPr lang="fr-FR" sz="1050" dirty="0">
              <a:solidFill>
                <a:schemeClr val="tx1">
                  <a:lumMod val="75000"/>
                  <a:lumOff val="25000"/>
                </a:schemeClr>
              </a:solidFill>
              <a:latin typeface="Gadugi" panose="020B0502040204020203" pitchFamily="34" charset="0"/>
              <a:ea typeface="Open Sans regular" panose="020B0606030504020204" pitchFamily="34" charset="0"/>
              <a:cs typeface="Open Sans regular" panose="020B0606030504020204" pitchFamily="34" charset="0"/>
            </a:endParaRPr>
          </a:p>
          <a:p>
            <a:pPr marL="0" indent="0" algn="ctr">
              <a:lnSpc>
                <a:spcPct val="115000"/>
              </a:lnSpc>
              <a:spcAft>
                <a:spcPts val="0"/>
              </a:spcAft>
              <a:tabLst>
                <a:tab pos="1166813" algn="l"/>
                <a:tab pos="5654675" algn="l"/>
                <a:tab pos="7446963" algn="l"/>
              </a:tabLst>
            </a:pPr>
            <a:r>
              <a:rPr lang="fr-FR" sz="1100" dirty="0">
                <a:solidFill>
                  <a:schemeClr val="tx1">
                    <a:lumMod val="75000"/>
                    <a:lumOff val="25000"/>
                  </a:schemeClr>
                </a:solidFill>
                <a:latin typeface="Gadugi" panose="020B0502040204020203" pitchFamily="34" charset="0"/>
                <a:ea typeface="Open Sans regular" panose="020B0606030504020204" pitchFamily="34" charset="0"/>
                <a:cs typeface="Open Sans regular" panose="020B0606030504020204" pitchFamily="34" charset="0"/>
              </a:rPr>
              <a:t>54500 Vandœuvre-lès-Nancy</a:t>
            </a:r>
            <a:endParaRPr lang="fr-FR" sz="1800" dirty="0">
              <a:solidFill>
                <a:schemeClr val="tx1">
                  <a:lumMod val="75000"/>
                  <a:lumOff val="25000"/>
                </a:schemeClr>
              </a:solidFill>
              <a:latin typeface="Gadugi" panose="020B0502040204020203" pitchFamily="34" charset="0"/>
              <a:ea typeface="Open Sans regular" panose="020B0606030504020204" pitchFamily="34" charset="0"/>
              <a:cs typeface="Open Sans regular" panose="020B0606030504020204" pitchFamily="34" charset="0"/>
            </a:endParaRPr>
          </a:p>
        </p:txBody>
      </p:sp>
      <p:sp>
        <p:nvSpPr>
          <p:cNvPr id="15" name="Rectangle 14">
            <a:extLst>
              <a:ext uri="{FF2B5EF4-FFF2-40B4-BE49-F238E27FC236}">
                <a16:creationId xmlns:a16="http://schemas.microsoft.com/office/drawing/2014/main" id="{E57D5B9C-A271-4135-9EB7-81FD6953CED9}"/>
              </a:ext>
            </a:extLst>
          </p:cNvPr>
          <p:cNvSpPr/>
          <p:nvPr userDrawn="1"/>
        </p:nvSpPr>
        <p:spPr>
          <a:xfrm>
            <a:off x="4969234" y="5567562"/>
            <a:ext cx="2500139" cy="800219"/>
          </a:xfrm>
          <a:prstGeom prst="rect">
            <a:avLst/>
          </a:prstGeom>
        </p:spPr>
        <p:txBody>
          <a:bodyPr wrap="square">
            <a:spAutoFit/>
          </a:bodyPr>
          <a:lstStyle/>
          <a:p>
            <a:pPr marL="0" indent="0" algn="ctr">
              <a:lnSpc>
                <a:spcPct val="115000"/>
              </a:lnSpc>
              <a:spcAft>
                <a:spcPts val="0"/>
              </a:spcAft>
              <a:tabLst>
                <a:tab pos="1166813" algn="l"/>
                <a:tab pos="5473700" algn="l"/>
              </a:tabLst>
            </a:pPr>
            <a:r>
              <a:rPr lang="fr-FR" sz="1100" b="1" dirty="0">
                <a:solidFill>
                  <a:schemeClr val="tx1">
                    <a:lumMod val="75000"/>
                    <a:lumOff val="25000"/>
                  </a:schemeClr>
                </a:solidFill>
                <a:latin typeface="Gadugi" panose="020B0502040204020203" pitchFamily="34" charset="0"/>
                <a:ea typeface="Open Sans regular" panose="020B0606030504020204" pitchFamily="34" charset="0"/>
                <a:cs typeface="Open Sans regular" panose="020B0606030504020204" pitchFamily="34" charset="0"/>
              </a:rPr>
              <a:t>Tél</a:t>
            </a:r>
            <a:r>
              <a:rPr lang="fr-FR" sz="1100" b="1" baseline="0" dirty="0">
                <a:solidFill>
                  <a:schemeClr val="tx1">
                    <a:lumMod val="75000"/>
                    <a:lumOff val="25000"/>
                  </a:schemeClr>
                </a:solidFill>
                <a:latin typeface="Gadugi" panose="020B0502040204020203" pitchFamily="34" charset="0"/>
                <a:ea typeface="Open Sans regular" panose="020B0606030504020204" pitchFamily="34" charset="0"/>
                <a:cs typeface="Open Sans regular" panose="020B0606030504020204" pitchFamily="34" charset="0"/>
              </a:rPr>
              <a:t> : 03 88 11 69 80</a:t>
            </a:r>
            <a:r>
              <a:rPr lang="fr-FR" sz="1100" b="1" dirty="0">
                <a:solidFill>
                  <a:schemeClr val="tx1">
                    <a:lumMod val="75000"/>
                    <a:lumOff val="25000"/>
                  </a:schemeClr>
                </a:solidFill>
                <a:latin typeface="Gadugi" panose="020B0502040204020203" pitchFamily="34" charset="0"/>
                <a:ea typeface="Open Sans regular" panose="020B0606030504020204" pitchFamily="34" charset="0"/>
                <a:cs typeface="Open Sans regular" panose="020B0606030504020204" pitchFamily="34" charset="0"/>
              </a:rPr>
              <a:t> </a:t>
            </a:r>
          </a:p>
          <a:p>
            <a:pPr marL="0" indent="0" algn="ctr">
              <a:lnSpc>
                <a:spcPct val="115000"/>
              </a:lnSpc>
              <a:spcAft>
                <a:spcPts val="0"/>
              </a:spcAft>
              <a:tabLst>
                <a:tab pos="1166813" algn="l"/>
                <a:tab pos="5473700" algn="l"/>
              </a:tabLst>
            </a:pPr>
            <a:r>
              <a:rPr lang="fr-FR" sz="1100" b="1" dirty="0">
                <a:solidFill>
                  <a:schemeClr val="tx1">
                    <a:lumMod val="75000"/>
                    <a:lumOff val="25000"/>
                  </a:schemeClr>
                </a:solidFill>
                <a:latin typeface="Gadugi" panose="020B0502040204020203" pitchFamily="34" charset="0"/>
                <a:ea typeface="Open Sans regular" panose="020B0606030504020204" pitchFamily="34" charset="0"/>
                <a:cs typeface="Open Sans regular" panose="020B0606030504020204" pitchFamily="34" charset="0"/>
              </a:rPr>
              <a:t>E-mail : contact@ors-ge.org</a:t>
            </a:r>
            <a:r>
              <a:rPr lang="fr-FR" sz="1800" b="1" dirty="0">
                <a:solidFill>
                  <a:schemeClr val="tx1">
                    <a:lumMod val="75000"/>
                    <a:lumOff val="25000"/>
                  </a:schemeClr>
                </a:solidFill>
                <a:latin typeface="Gadugi" panose="020B0502040204020203" pitchFamily="34" charset="0"/>
                <a:ea typeface="Open Sans regular" panose="020B0606030504020204" pitchFamily="34" charset="0"/>
                <a:cs typeface="Open Sans regular" panose="020B0606030504020204" pitchFamily="34" charset="0"/>
              </a:rPr>
              <a:t> </a:t>
            </a:r>
          </a:p>
          <a:p>
            <a:pPr marL="0" indent="0" algn="ctr">
              <a:lnSpc>
                <a:spcPct val="115000"/>
              </a:lnSpc>
              <a:spcAft>
                <a:spcPts val="0"/>
              </a:spcAft>
              <a:tabLst>
                <a:tab pos="1166813" algn="l"/>
                <a:tab pos="5473700" algn="l"/>
              </a:tabLst>
            </a:pPr>
            <a:r>
              <a:rPr lang="fr-FR" sz="1100" b="1" kern="1200" dirty="0">
                <a:solidFill>
                  <a:schemeClr val="tx1">
                    <a:lumMod val="75000"/>
                    <a:lumOff val="25000"/>
                  </a:schemeClr>
                </a:solidFill>
                <a:latin typeface="Gadugi" panose="020B0502040204020203" pitchFamily="34" charset="0"/>
                <a:ea typeface="Open Sans regular" panose="020B0606030504020204" pitchFamily="34" charset="0"/>
                <a:cs typeface="Open Sans regular" panose="020B0606030504020204" pitchFamily="34" charset="0"/>
              </a:rPr>
              <a:t>Site internet : </a:t>
            </a:r>
            <a:r>
              <a:rPr lang="fr-FR" sz="1100" b="1" kern="1200" dirty="0">
                <a:solidFill>
                  <a:schemeClr val="tx1">
                    <a:lumMod val="75000"/>
                    <a:lumOff val="25000"/>
                  </a:schemeClr>
                </a:solidFill>
                <a:latin typeface="Gadugi" panose="020B0502040204020203" pitchFamily="34" charset="0"/>
                <a:ea typeface="Open Sans regular" panose="020B0606030504020204" pitchFamily="34" charset="0"/>
                <a:cs typeface="Open Sans regular" panose="020B0606030504020204" pitchFamily="34" charset="0"/>
                <a:hlinkClick r:id="rId3"/>
              </a:rPr>
              <a:t>www.ors-ge.org</a:t>
            </a:r>
            <a:endParaRPr lang="fr-FR" sz="1100" b="1" kern="1200" dirty="0">
              <a:solidFill>
                <a:schemeClr val="tx1">
                  <a:lumMod val="75000"/>
                  <a:lumOff val="25000"/>
                </a:schemeClr>
              </a:solidFill>
              <a:latin typeface="Gadugi" panose="020B0502040204020203" pitchFamily="34" charset="0"/>
              <a:ea typeface="Open Sans regular" panose="020B0606030504020204" pitchFamily="34" charset="0"/>
              <a:cs typeface="Open Sans regular" panose="020B0606030504020204" pitchFamily="34" charset="0"/>
            </a:endParaRPr>
          </a:p>
        </p:txBody>
      </p:sp>
    </p:spTree>
    <p:extLst>
      <p:ext uri="{BB962C8B-B14F-4D97-AF65-F5344CB8AC3E}">
        <p14:creationId xmlns:p14="http://schemas.microsoft.com/office/powerpoint/2010/main" val="5281498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dirty="0"/>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marL="228600" lvl="0" indent="-228600" algn="l" defTabSz="914400" rtl="0" eaLnBrk="1" latinLnBrk="0" hangingPunct="1">
              <a:lnSpc>
                <a:spcPct val="90000"/>
              </a:lnSpc>
              <a:spcBef>
                <a:spcPts val="1000"/>
              </a:spcBef>
              <a:buFontTx/>
              <a:buBlip>
                <a:blip r:embed="rId7"/>
              </a:buBlip>
            </a:pPr>
            <a:r>
              <a:rPr lang="fr-FR" dirty="0"/>
              <a:t>Modifier les styles du texte du masque</a:t>
            </a:r>
          </a:p>
          <a:p>
            <a:pPr marL="685800" lvl="1" indent="-228600" algn="l" defTabSz="914400" rtl="0" eaLnBrk="1" latinLnBrk="0" hangingPunct="1">
              <a:lnSpc>
                <a:spcPct val="90000"/>
              </a:lnSpc>
              <a:spcBef>
                <a:spcPts val="500"/>
              </a:spcBef>
              <a:buFontTx/>
              <a:buBlip>
                <a:blip r:embed="rId8"/>
              </a:buBlip>
            </a:pPr>
            <a:r>
              <a:rPr lang="fr-FR" dirty="0"/>
              <a:t>Deuxième niveau</a:t>
            </a:r>
          </a:p>
          <a:p>
            <a:pPr marL="1143000" lvl="2" indent="-228600" algn="l" defTabSz="914400" rtl="0" eaLnBrk="1" latinLnBrk="0" hangingPunct="1">
              <a:lnSpc>
                <a:spcPct val="90000"/>
              </a:lnSpc>
              <a:spcBef>
                <a:spcPts val="500"/>
              </a:spcBef>
              <a:buFontTx/>
              <a:buBlip>
                <a:blip r:embed="rId9"/>
              </a:buBlip>
            </a:pPr>
            <a:r>
              <a:rPr lang="fr-FR" dirty="0"/>
              <a:t>Troisième niveau</a:t>
            </a:r>
          </a:p>
          <a:p>
            <a:pPr lvl="3"/>
            <a:r>
              <a:rPr lang="fr-FR" dirty="0"/>
              <a:t>Quatrième niveau</a:t>
            </a:r>
          </a:p>
        </p:txBody>
      </p:sp>
      <p:sp>
        <p:nvSpPr>
          <p:cNvPr id="6" name="Espace réservé du numéro de diapositive 5"/>
          <p:cNvSpPr>
            <a:spLocks noGrp="1"/>
          </p:cNvSpPr>
          <p:nvPr>
            <p:ph type="sldNum" sz="quarter" idx="4"/>
          </p:nvPr>
        </p:nvSpPr>
        <p:spPr>
          <a:xfrm>
            <a:off x="10299032" y="6356350"/>
            <a:ext cx="1054768" cy="365125"/>
          </a:xfrm>
          <a:prstGeom prst="rect">
            <a:avLst/>
          </a:prstGeom>
        </p:spPr>
        <p:txBody>
          <a:bodyPr vert="horz" lIns="91440" tIns="45720" rIns="91440" bIns="45720" rtlCol="0" anchor="ctr"/>
          <a:lstStyle>
            <a:lvl1pPr algn="r">
              <a:defRPr lang="fr-FR" sz="1200" b="0" i="0" kern="1200" smtClean="0">
                <a:solidFill>
                  <a:schemeClr val="bg1">
                    <a:lumMod val="50000"/>
                  </a:schemeClr>
                </a:solidFill>
                <a:latin typeface="Gadugi" panose="020B0502040204020203" pitchFamily="34" charset="0"/>
                <a:ea typeface="Gadugi" panose="020B0502040204020203" pitchFamily="34" charset="0"/>
                <a:cs typeface="Gadugi" panose="020B0502040204020203" pitchFamily="34" charset="0"/>
              </a:defRPr>
            </a:lvl1pPr>
          </a:lstStyle>
          <a:p>
            <a:fld id="{C834FDFC-9FAC-4209-B5B0-E78C74F118EA}" type="slidenum">
              <a:rPr lang="fr-FR" smtClean="0"/>
              <a:pPr/>
              <a:t>‹N°›</a:t>
            </a:fld>
            <a:endParaRPr lang="fr-FR" dirty="0"/>
          </a:p>
        </p:txBody>
      </p:sp>
    </p:spTree>
    <p:extLst>
      <p:ext uri="{BB962C8B-B14F-4D97-AF65-F5344CB8AC3E}">
        <p14:creationId xmlns:p14="http://schemas.microsoft.com/office/powerpoint/2010/main" val="33659051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5" r:id="rId4"/>
    <p:sldLayoutId id="2147483664" r:id="rId5"/>
  </p:sldLayoutIdLst>
  <p:hf hdr="0" dt="0"/>
  <p:txStyles>
    <p:titleStyle>
      <a:lvl1pPr algn="l" defTabSz="914400" rtl="0" eaLnBrk="1" latinLnBrk="0" hangingPunct="1">
        <a:lnSpc>
          <a:spcPct val="90000"/>
        </a:lnSpc>
        <a:spcBef>
          <a:spcPct val="0"/>
        </a:spcBef>
        <a:buNone/>
        <a:defRPr lang="fr-FR" sz="3600" b="1" kern="1200" dirty="0">
          <a:solidFill>
            <a:srgbClr val="00A5C0"/>
          </a:solidFill>
          <a:latin typeface="Open Sans regular" panose="020B0606030504020204" pitchFamily="34" charset="0"/>
          <a:ea typeface="Open Sans regular" panose="020B0606030504020204" pitchFamily="34" charset="0"/>
          <a:cs typeface="Open Sans regular" panose="020B0606030504020204" pitchFamily="34" charset="0"/>
        </a:defRPr>
      </a:lvl1pPr>
    </p:titleStyle>
    <p:bodyStyle>
      <a:lvl1pPr marL="228600" indent="-228600" algn="l" defTabSz="914400" rtl="0" eaLnBrk="1" latinLnBrk="0" hangingPunct="1">
        <a:lnSpc>
          <a:spcPct val="90000"/>
        </a:lnSpc>
        <a:spcBef>
          <a:spcPts val="1000"/>
        </a:spcBef>
        <a:buFontTx/>
        <a:buBlip>
          <a:blip r:embed="rId10"/>
        </a:buBlip>
        <a:defRPr lang="fr-FR" sz="2800" kern="1200" dirty="0" smtClean="0">
          <a:solidFill>
            <a:schemeClr val="tx1">
              <a:lumMod val="50000"/>
              <a:lumOff val="50000"/>
            </a:schemeClr>
          </a:solidFill>
          <a:latin typeface="Open Sans regular" panose="020B0606030504020204" pitchFamily="34" charset="0"/>
          <a:ea typeface="Open Sans regular" panose="020B0606030504020204" pitchFamily="34" charset="0"/>
          <a:cs typeface="Open Sans regular"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lang="fr-FR" sz="2400" kern="1200" dirty="0" smtClean="0">
          <a:solidFill>
            <a:schemeClr val="tx1"/>
          </a:solidFill>
          <a:latin typeface="Open Sans regular" panose="020B0606030504020204" pitchFamily="34" charset="0"/>
          <a:ea typeface="Open Sans regular" panose="020B0606030504020204" pitchFamily="34" charset="0"/>
          <a:cs typeface="Open Sans regular"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lang="fr-FR" sz="2000" kern="1200" dirty="0" smtClean="0">
          <a:solidFill>
            <a:schemeClr val="tx1"/>
          </a:solidFill>
          <a:latin typeface="Open Sans regular" panose="020B0606030504020204" pitchFamily="34" charset="0"/>
          <a:ea typeface="Open Sans regular" panose="020B0606030504020204" pitchFamily="34" charset="0"/>
          <a:cs typeface="Open Sans regular" panose="020B0606030504020204" pitchFamily="34" charset="0"/>
        </a:defRPr>
      </a:lvl3pPr>
      <a:lvl4pPr marL="1600200" indent="-228600" algn="l" defTabSz="914400" rtl="0" eaLnBrk="1" latinLnBrk="0" hangingPunct="1">
        <a:lnSpc>
          <a:spcPct val="90000"/>
        </a:lnSpc>
        <a:spcBef>
          <a:spcPts val="500"/>
        </a:spcBef>
        <a:buClr>
          <a:srgbClr val="DDD454"/>
        </a:buClr>
        <a:buFont typeface="Arial" panose="020B0604020202020204" pitchFamily="34" charset="0"/>
        <a:buChar char="•"/>
        <a:defRPr lang="fr-FR" sz="1800" kern="1200" dirty="0" smtClean="0">
          <a:solidFill>
            <a:schemeClr val="tx1"/>
          </a:solidFill>
          <a:latin typeface="Open Sans regular" panose="020B0606030504020204" pitchFamily="34" charset="0"/>
          <a:ea typeface="Open Sans regular" panose="020B0606030504020204" pitchFamily="34" charset="0"/>
          <a:cs typeface="Open Sans regular"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lang="fr-FR" sz="1800" kern="1200" dirty="0">
          <a:solidFill>
            <a:schemeClr val="tx1"/>
          </a:solidFill>
          <a:latin typeface="Open Sans regular" panose="020B0606030504020204" pitchFamily="34" charset="0"/>
          <a:ea typeface="Open Sans regular" panose="020B0606030504020204" pitchFamily="34" charset="0"/>
          <a:cs typeface="Open Sans regular"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4"/>
          </p:nvPr>
        </p:nvSpPr>
        <p:spPr/>
        <p:txBody>
          <a:bodyPr/>
          <a:lstStyle/>
          <a:p>
            <a:r>
              <a:rPr lang="fr-FR" dirty="0"/>
              <a:t>COSAN</a:t>
            </a:r>
          </a:p>
        </p:txBody>
      </p:sp>
      <p:sp>
        <p:nvSpPr>
          <p:cNvPr id="5" name="Espace réservé du texte 4"/>
          <p:cNvSpPr>
            <a:spLocks noGrp="1"/>
          </p:cNvSpPr>
          <p:nvPr>
            <p:ph type="body" sz="quarter" idx="15"/>
          </p:nvPr>
        </p:nvSpPr>
        <p:spPr>
          <a:xfrm>
            <a:off x="1436914" y="5010756"/>
            <a:ext cx="9431383" cy="1313844"/>
          </a:xfrm>
        </p:spPr>
        <p:txBody>
          <a:bodyPr/>
          <a:lstStyle/>
          <a:p>
            <a:r>
              <a:rPr lang="fr-FR" dirty="0" smtClean="0"/>
              <a:t>Réflexions pour la mise </a:t>
            </a:r>
            <a:r>
              <a:rPr lang="fr-FR" dirty="0"/>
              <a:t>en place</a:t>
            </a:r>
          </a:p>
          <a:p>
            <a:r>
              <a:rPr lang="fr-FR" dirty="0"/>
              <a:t>d’un observatoire de la santé de la Grande Région</a:t>
            </a:r>
          </a:p>
          <a:p>
            <a:r>
              <a:rPr lang="fr-FR" dirty="0" smtClean="0"/>
              <a:t>Evénement de clôture – 6 décembre 2022</a:t>
            </a:r>
            <a:endParaRPr lang="fr-FR" dirty="0"/>
          </a:p>
        </p:txBody>
      </p:sp>
    </p:spTree>
    <p:extLst>
      <p:ext uri="{BB962C8B-B14F-4D97-AF65-F5344CB8AC3E}">
        <p14:creationId xmlns:p14="http://schemas.microsoft.com/office/powerpoint/2010/main" val="38898512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C834FDFC-9FAC-4209-B5B0-E78C74F118EA}" type="slidenum">
              <a:rPr lang="fr-FR" smtClean="0"/>
              <a:pPr/>
              <a:t>10</a:t>
            </a:fld>
            <a:endParaRPr lang="fr-FR" dirty="0"/>
          </a:p>
        </p:txBody>
      </p:sp>
      <p:sp>
        <p:nvSpPr>
          <p:cNvPr id="5" name="Espace réservé du texte 4"/>
          <p:cNvSpPr>
            <a:spLocks noGrp="1"/>
          </p:cNvSpPr>
          <p:nvPr>
            <p:ph type="body" sz="quarter" idx="13"/>
          </p:nvPr>
        </p:nvSpPr>
        <p:spPr>
          <a:xfrm>
            <a:off x="1076069" y="1378635"/>
            <a:ext cx="10249156" cy="4688790"/>
          </a:xfrm>
        </p:spPr>
        <p:txBody>
          <a:bodyPr>
            <a:normAutofit lnSpcReduction="10000"/>
          </a:bodyPr>
          <a:lstStyle/>
          <a:p>
            <a:r>
              <a:rPr lang="fr-FR" dirty="0"/>
              <a:t>Recherche d’indicateurs de santé dans les 5 régions</a:t>
            </a:r>
          </a:p>
          <a:p>
            <a:pPr lvl="1" algn="just">
              <a:buFont typeface="Wingdings" panose="05000000000000000000" pitchFamily="2" charset="2"/>
              <a:buChar char="§"/>
            </a:pPr>
            <a:r>
              <a:rPr lang="fr-FR" sz="2000" dirty="0" smtClean="0"/>
              <a:t>Déterminants de santé, état de santé, offre de soins</a:t>
            </a:r>
          </a:p>
          <a:p>
            <a:pPr lvl="1" algn="just">
              <a:buFont typeface="Wingdings" panose="05000000000000000000" pitchFamily="2" charset="2"/>
              <a:buChar char="§"/>
            </a:pPr>
            <a:r>
              <a:rPr lang="fr-FR" sz="2000" dirty="0" smtClean="0"/>
              <a:t>Documentation </a:t>
            </a:r>
            <a:r>
              <a:rPr lang="fr-FR" sz="2000" dirty="0"/>
              <a:t>: Identification des données utilisées dans les travaux</a:t>
            </a:r>
          </a:p>
          <a:p>
            <a:pPr lvl="1" algn="just">
              <a:buFont typeface="Wingdings" panose="05000000000000000000" pitchFamily="2" charset="2"/>
              <a:buChar char="§"/>
            </a:pPr>
            <a:r>
              <a:rPr lang="fr-FR" sz="2000" dirty="0"/>
              <a:t>Identification des sources</a:t>
            </a:r>
          </a:p>
          <a:p>
            <a:r>
              <a:rPr lang="fr-FR" dirty="0"/>
              <a:t>Liste d’indicateurs utilisés</a:t>
            </a:r>
          </a:p>
          <a:p>
            <a:pPr lvl="1" algn="just">
              <a:buFont typeface="Wingdings" panose="05000000000000000000" pitchFamily="2" charset="2"/>
              <a:buChar char="§"/>
            </a:pPr>
            <a:r>
              <a:rPr lang="fr-FR" sz="2000" dirty="0"/>
              <a:t>Discussion avec les producteurs de données</a:t>
            </a:r>
          </a:p>
          <a:p>
            <a:pPr lvl="1" algn="just">
              <a:buFont typeface="Wingdings" panose="05000000000000000000" pitchFamily="2" charset="2"/>
              <a:buChar char="§"/>
            </a:pPr>
            <a:r>
              <a:rPr lang="fr-FR" sz="2000" dirty="0"/>
              <a:t>Sélection des données à utiliser dans le </a:t>
            </a:r>
            <a:r>
              <a:rPr lang="fr-FR" sz="2000" dirty="0" smtClean="0"/>
              <a:t>portrait</a:t>
            </a:r>
          </a:p>
          <a:p>
            <a:pPr lvl="2" algn="just">
              <a:buFont typeface="Wingdings" panose="05000000000000000000" pitchFamily="2" charset="2"/>
              <a:buChar char="§"/>
            </a:pPr>
            <a:r>
              <a:rPr lang="fr-FR" sz="1600" dirty="0" smtClean="0"/>
              <a:t>Données existant dans les 5 régions</a:t>
            </a:r>
          </a:p>
          <a:p>
            <a:pPr lvl="2" algn="just">
              <a:buFont typeface="Wingdings" panose="05000000000000000000" pitchFamily="2" charset="2"/>
              <a:buChar char="§"/>
            </a:pPr>
            <a:r>
              <a:rPr lang="fr-FR" sz="1600" dirty="0" smtClean="0"/>
              <a:t>Données comparables</a:t>
            </a:r>
          </a:p>
          <a:p>
            <a:pPr lvl="2" algn="just">
              <a:buFont typeface="Wingdings" panose="05000000000000000000" pitchFamily="2" charset="2"/>
              <a:buChar char="§"/>
            </a:pPr>
            <a:r>
              <a:rPr lang="fr-FR" sz="1600" dirty="0" smtClean="0"/>
              <a:t>Données disponibles</a:t>
            </a:r>
            <a:endParaRPr lang="fr-FR" sz="1600" dirty="0"/>
          </a:p>
          <a:p>
            <a:r>
              <a:rPr lang="fr-FR" dirty="0" smtClean="0"/>
              <a:t>Recherche de données</a:t>
            </a:r>
            <a:endParaRPr lang="fr-FR" dirty="0"/>
          </a:p>
          <a:p>
            <a:pPr lvl="1" algn="just">
              <a:buFont typeface="Wingdings" panose="05000000000000000000" pitchFamily="2" charset="2"/>
              <a:buChar char="§"/>
            </a:pPr>
            <a:r>
              <a:rPr lang="fr-FR" sz="2000" dirty="0" smtClean="0"/>
              <a:t>Sur internet</a:t>
            </a:r>
          </a:p>
          <a:p>
            <a:pPr lvl="1" algn="just">
              <a:buFont typeface="Wingdings" panose="05000000000000000000" pitchFamily="2" charset="2"/>
              <a:buChar char="§"/>
            </a:pPr>
            <a:r>
              <a:rPr lang="fr-FR" sz="2000" dirty="0" smtClean="0"/>
              <a:t>Auprès des producteurs de données ayant participé à la réflexion sur le futur observatoire de la santé de la Grande Région</a:t>
            </a:r>
          </a:p>
          <a:p>
            <a:pPr lvl="1" algn="just">
              <a:buFont typeface="Wingdings" panose="05000000000000000000" pitchFamily="2" charset="2"/>
              <a:buChar char="§"/>
            </a:pPr>
            <a:endParaRPr lang="fr-FR" dirty="0"/>
          </a:p>
          <a:p>
            <a:pPr lvl="2" algn="just">
              <a:buFont typeface="Wingdings" panose="05000000000000000000" pitchFamily="2" charset="2"/>
              <a:buChar char="§"/>
            </a:pPr>
            <a:endParaRPr lang="fr-FR" sz="1600" dirty="0"/>
          </a:p>
        </p:txBody>
      </p:sp>
      <p:sp>
        <p:nvSpPr>
          <p:cNvPr id="4" name="Titre 3"/>
          <p:cNvSpPr>
            <a:spLocks noGrp="1"/>
          </p:cNvSpPr>
          <p:nvPr>
            <p:ph type="title"/>
          </p:nvPr>
        </p:nvSpPr>
        <p:spPr>
          <a:xfrm>
            <a:off x="1076069" y="287916"/>
            <a:ext cx="10575999" cy="637292"/>
          </a:xfrm>
        </p:spPr>
        <p:txBody>
          <a:bodyPr/>
          <a:lstStyle/>
          <a:p>
            <a:r>
              <a:rPr lang="fr-FR" dirty="0" smtClean="0"/>
              <a:t>Méthodologie</a:t>
            </a:r>
            <a:endParaRPr lang="fr-FR" dirty="0"/>
          </a:p>
        </p:txBody>
      </p:sp>
      <p:sp>
        <p:nvSpPr>
          <p:cNvPr id="6" name="Espace réservé du pied de page 2">
            <a:extLst>
              <a:ext uri="{FF2B5EF4-FFF2-40B4-BE49-F238E27FC236}">
                <a16:creationId xmlns:a16="http://schemas.microsoft.com/office/drawing/2014/main" id="{4CD24043-8DB4-41A8-854F-7888751A3156}"/>
              </a:ext>
            </a:extLst>
          </p:cNvPr>
          <p:cNvSpPr txBox="1">
            <a:spLocks/>
          </p:cNvSpPr>
          <p:nvPr/>
        </p:nvSpPr>
        <p:spPr>
          <a:xfrm>
            <a:off x="905692" y="6354807"/>
            <a:ext cx="9986668"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err="1"/>
              <a:t>Cosan</a:t>
            </a:r>
            <a:r>
              <a:rPr lang="fr-FR" dirty="0"/>
              <a:t> – </a:t>
            </a:r>
            <a:r>
              <a:rPr lang="fr-FR" dirty="0" smtClean="0"/>
              <a:t>Portrait </a:t>
            </a:r>
            <a:r>
              <a:rPr lang="fr-FR" dirty="0"/>
              <a:t>de santé de la population de la Grande Région</a:t>
            </a:r>
          </a:p>
        </p:txBody>
      </p:sp>
    </p:spTree>
    <p:extLst>
      <p:ext uri="{BB962C8B-B14F-4D97-AF65-F5344CB8AC3E}">
        <p14:creationId xmlns:p14="http://schemas.microsoft.com/office/powerpoint/2010/main" val="39500348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4400" dirty="0" smtClean="0"/>
              <a:t>Portrait de territoire</a:t>
            </a:r>
            <a:endParaRPr lang="fr-FR" sz="4400" dirty="0"/>
          </a:p>
        </p:txBody>
      </p:sp>
      <p:sp>
        <p:nvSpPr>
          <p:cNvPr id="3" name="Espace réservé du pied de page 2">
            <a:extLst>
              <a:ext uri="{FF2B5EF4-FFF2-40B4-BE49-F238E27FC236}">
                <a16:creationId xmlns:a16="http://schemas.microsoft.com/office/drawing/2014/main" id="{4CD24043-8DB4-41A8-854F-7888751A3156}"/>
              </a:ext>
            </a:extLst>
          </p:cNvPr>
          <p:cNvSpPr>
            <a:spLocks noGrp="1"/>
          </p:cNvSpPr>
          <p:nvPr>
            <p:ph type="ftr" sz="quarter" idx="4294967295"/>
          </p:nvPr>
        </p:nvSpPr>
        <p:spPr>
          <a:xfrm>
            <a:off x="905692" y="6354807"/>
            <a:ext cx="9986668" cy="365125"/>
          </a:xfrm>
          <a:prstGeom prst="rect">
            <a:avLst/>
          </a:prstGeom>
        </p:spPr>
        <p:txBody>
          <a:bodyPr/>
          <a:lstStyle/>
          <a:p>
            <a:r>
              <a:rPr lang="fr-FR" dirty="0" err="1"/>
              <a:t>Cosan</a:t>
            </a:r>
            <a:r>
              <a:rPr lang="fr-FR" dirty="0"/>
              <a:t> – </a:t>
            </a:r>
            <a:r>
              <a:rPr lang="fr-FR" dirty="0" smtClean="0"/>
              <a:t>Portrait </a:t>
            </a:r>
            <a:r>
              <a:rPr lang="fr-FR" dirty="0"/>
              <a:t>de santé de la population de la Grande Région</a:t>
            </a:r>
          </a:p>
        </p:txBody>
      </p:sp>
      <p:sp>
        <p:nvSpPr>
          <p:cNvPr id="4" name="Espace réservé du numéro de diapositive 3">
            <a:extLst>
              <a:ext uri="{FF2B5EF4-FFF2-40B4-BE49-F238E27FC236}">
                <a16:creationId xmlns:a16="http://schemas.microsoft.com/office/drawing/2014/main" id="{37A64A6F-CA75-4CC7-92DE-70522B9C5E1A}"/>
              </a:ext>
            </a:extLst>
          </p:cNvPr>
          <p:cNvSpPr>
            <a:spLocks noGrp="1"/>
          </p:cNvSpPr>
          <p:nvPr>
            <p:ph type="sldNum" sz="quarter" idx="12"/>
          </p:nvPr>
        </p:nvSpPr>
        <p:spPr/>
        <p:txBody>
          <a:bodyPr/>
          <a:lstStyle/>
          <a:p>
            <a:fld id="{C834FDFC-9FAC-4209-B5B0-E78C74F118EA}" type="slidenum">
              <a:rPr lang="fr-FR" smtClean="0"/>
              <a:pPr/>
              <a:t>11</a:t>
            </a:fld>
            <a:endParaRPr lang="fr-FR" dirty="0"/>
          </a:p>
        </p:txBody>
      </p:sp>
    </p:spTree>
    <p:extLst>
      <p:ext uri="{BB962C8B-B14F-4D97-AF65-F5344CB8AC3E}">
        <p14:creationId xmlns:p14="http://schemas.microsoft.com/office/powerpoint/2010/main" val="382405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C834FDFC-9FAC-4209-B5B0-E78C74F118EA}" type="slidenum">
              <a:rPr lang="fr-FR" smtClean="0"/>
              <a:pPr/>
              <a:t>12</a:t>
            </a:fld>
            <a:endParaRPr lang="fr-FR" dirty="0"/>
          </a:p>
        </p:txBody>
      </p:sp>
      <p:sp>
        <p:nvSpPr>
          <p:cNvPr id="5" name="Espace réservé du texte 4"/>
          <p:cNvSpPr>
            <a:spLocks noGrp="1"/>
          </p:cNvSpPr>
          <p:nvPr>
            <p:ph type="body" sz="quarter" idx="13"/>
          </p:nvPr>
        </p:nvSpPr>
        <p:spPr>
          <a:xfrm>
            <a:off x="1076070" y="1378635"/>
            <a:ext cx="4781806" cy="1821765"/>
          </a:xfrm>
        </p:spPr>
        <p:txBody>
          <a:bodyPr>
            <a:normAutofit lnSpcReduction="10000"/>
          </a:bodyPr>
          <a:lstStyle/>
          <a:p>
            <a:r>
              <a:rPr lang="fr-FR" dirty="0" smtClean="0"/>
              <a:t>Démographie</a:t>
            </a:r>
            <a:endParaRPr lang="fr-FR" dirty="0"/>
          </a:p>
          <a:p>
            <a:pPr lvl="1" algn="just">
              <a:buFont typeface="Wingdings" panose="05000000000000000000" pitchFamily="2" charset="2"/>
              <a:buChar char="§"/>
            </a:pPr>
            <a:r>
              <a:rPr lang="fr-FR" sz="2000" dirty="0" smtClean="0"/>
              <a:t>11 708 000 habitants en 2022</a:t>
            </a:r>
          </a:p>
          <a:p>
            <a:pPr lvl="1" algn="just">
              <a:buFont typeface="Wingdings" panose="05000000000000000000" pitchFamily="2" charset="2"/>
              <a:buChar char="§"/>
            </a:pPr>
            <a:r>
              <a:rPr lang="fr-FR" sz="2000" dirty="0" smtClean="0"/>
              <a:t>Equivalent à la population belge</a:t>
            </a:r>
          </a:p>
          <a:p>
            <a:pPr lvl="1" algn="just">
              <a:buFont typeface="Wingdings" panose="05000000000000000000" pitchFamily="2" charset="2"/>
              <a:buChar char="§"/>
            </a:pPr>
            <a:r>
              <a:rPr lang="fr-FR" sz="2000" dirty="0" smtClean="0"/>
              <a:t>103 hab. 65 ans ou plus pour</a:t>
            </a:r>
          </a:p>
          <a:p>
            <a:pPr marL="457200" lvl="1" indent="0" algn="just">
              <a:buNone/>
            </a:pPr>
            <a:r>
              <a:rPr lang="fr-FR" sz="2000" dirty="0"/>
              <a:t> </a:t>
            </a:r>
            <a:r>
              <a:rPr lang="fr-FR" sz="2000" dirty="0" smtClean="0"/>
              <a:t>  100 hab. 0-19 </a:t>
            </a:r>
            <a:r>
              <a:rPr lang="fr-FR" dirty="0" smtClean="0"/>
              <a:t>ans</a:t>
            </a:r>
            <a:endParaRPr lang="fr-FR" dirty="0"/>
          </a:p>
          <a:p>
            <a:pPr lvl="2" algn="just">
              <a:buFont typeface="Wingdings" panose="05000000000000000000" pitchFamily="2" charset="2"/>
              <a:buChar char="§"/>
            </a:pPr>
            <a:endParaRPr lang="fr-FR" sz="1600" dirty="0"/>
          </a:p>
        </p:txBody>
      </p:sp>
      <p:sp>
        <p:nvSpPr>
          <p:cNvPr id="4" name="Titre 3"/>
          <p:cNvSpPr>
            <a:spLocks noGrp="1"/>
          </p:cNvSpPr>
          <p:nvPr>
            <p:ph type="title"/>
          </p:nvPr>
        </p:nvSpPr>
        <p:spPr>
          <a:xfrm>
            <a:off x="1076069" y="287916"/>
            <a:ext cx="10575999" cy="637292"/>
          </a:xfrm>
        </p:spPr>
        <p:txBody>
          <a:bodyPr/>
          <a:lstStyle/>
          <a:p>
            <a:r>
              <a:rPr lang="fr-FR" dirty="0" smtClean="0"/>
              <a:t>Portrait de territoire</a:t>
            </a:r>
            <a:endParaRPr lang="fr-FR" dirty="0"/>
          </a:p>
        </p:txBody>
      </p:sp>
      <p:pic>
        <p:nvPicPr>
          <p:cNvPr id="3" name="Image 2"/>
          <p:cNvPicPr>
            <a:picLocks noChangeAspect="1"/>
          </p:cNvPicPr>
          <p:nvPr/>
        </p:nvPicPr>
        <p:blipFill>
          <a:blip r:embed="rId2"/>
          <a:stretch>
            <a:fillRect/>
          </a:stretch>
        </p:blipFill>
        <p:spPr>
          <a:xfrm>
            <a:off x="5777615" y="1378635"/>
            <a:ext cx="5761219" cy="4938188"/>
          </a:xfrm>
          <a:prstGeom prst="rect">
            <a:avLst/>
          </a:prstGeom>
        </p:spPr>
      </p:pic>
      <p:pic>
        <p:nvPicPr>
          <p:cNvPr id="6" name="Image 5"/>
          <p:cNvPicPr>
            <a:picLocks noChangeAspect="1"/>
          </p:cNvPicPr>
          <p:nvPr/>
        </p:nvPicPr>
        <p:blipFill>
          <a:blip r:embed="rId3"/>
          <a:stretch>
            <a:fillRect/>
          </a:stretch>
        </p:blipFill>
        <p:spPr>
          <a:xfrm>
            <a:off x="2057400" y="3040594"/>
            <a:ext cx="3226806" cy="3314213"/>
          </a:xfrm>
          <a:prstGeom prst="rect">
            <a:avLst/>
          </a:prstGeom>
        </p:spPr>
      </p:pic>
      <p:sp>
        <p:nvSpPr>
          <p:cNvPr id="7" name="ZoneTexte 6"/>
          <p:cNvSpPr txBox="1"/>
          <p:nvPr/>
        </p:nvSpPr>
        <p:spPr>
          <a:xfrm>
            <a:off x="314325" y="3905250"/>
            <a:ext cx="1581150" cy="923330"/>
          </a:xfrm>
          <a:prstGeom prst="rect">
            <a:avLst/>
          </a:prstGeom>
          <a:noFill/>
        </p:spPr>
        <p:txBody>
          <a:bodyPr wrap="square" rtlCol="0">
            <a:spAutoFit/>
          </a:bodyPr>
          <a:lstStyle/>
          <a:p>
            <a:r>
              <a:rPr lang="fr-FR" b="1" dirty="0" smtClean="0"/>
              <a:t>Indices de vieillissement au 01-01-2022</a:t>
            </a:r>
            <a:endParaRPr lang="fr-FR" b="1" dirty="0"/>
          </a:p>
        </p:txBody>
      </p:sp>
      <p:sp>
        <p:nvSpPr>
          <p:cNvPr id="8" name="ZoneTexte 7"/>
          <p:cNvSpPr txBox="1"/>
          <p:nvPr/>
        </p:nvSpPr>
        <p:spPr>
          <a:xfrm>
            <a:off x="7048499" y="925208"/>
            <a:ext cx="3724275" cy="369332"/>
          </a:xfrm>
          <a:prstGeom prst="rect">
            <a:avLst/>
          </a:prstGeom>
          <a:noFill/>
        </p:spPr>
        <p:txBody>
          <a:bodyPr wrap="square" rtlCol="0">
            <a:spAutoFit/>
          </a:bodyPr>
          <a:lstStyle/>
          <a:p>
            <a:r>
              <a:rPr lang="fr-FR" b="1" dirty="0" smtClean="0"/>
              <a:t>Population et densité au 01-01-2018</a:t>
            </a:r>
            <a:endParaRPr lang="fr-FR" b="1" dirty="0"/>
          </a:p>
        </p:txBody>
      </p:sp>
      <p:sp>
        <p:nvSpPr>
          <p:cNvPr id="9" name="Espace réservé du pied de page 2">
            <a:extLst>
              <a:ext uri="{FF2B5EF4-FFF2-40B4-BE49-F238E27FC236}">
                <a16:creationId xmlns:a16="http://schemas.microsoft.com/office/drawing/2014/main" id="{4CD24043-8DB4-41A8-854F-7888751A3156}"/>
              </a:ext>
            </a:extLst>
          </p:cNvPr>
          <p:cNvSpPr txBox="1">
            <a:spLocks/>
          </p:cNvSpPr>
          <p:nvPr/>
        </p:nvSpPr>
        <p:spPr>
          <a:xfrm>
            <a:off x="905692" y="6354807"/>
            <a:ext cx="9986668"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err="1"/>
              <a:t>Cosan</a:t>
            </a:r>
            <a:r>
              <a:rPr lang="fr-FR" dirty="0"/>
              <a:t> – </a:t>
            </a:r>
            <a:r>
              <a:rPr lang="fr-FR" dirty="0" smtClean="0"/>
              <a:t>Portrait </a:t>
            </a:r>
            <a:r>
              <a:rPr lang="fr-FR" dirty="0"/>
              <a:t>de santé de la population de la Grande Région</a:t>
            </a:r>
          </a:p>
        </p:txBody>
      </p:sp>
    </p:spTree>
    <p:extLst>
      <p:ext uri="{BB962C8B-B14F-4D97-AF65-F5344CB8AC3E}">
        <p14:creationId xmlns:p14="http://schemas.microsoft.com/office/powerpoint/2010/main" val="3414222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C834FDFC-9FAC-4209-B5B0-E78C74F118EA}" type="slidenum">
              <a:rPr lang="fr-FR" smtClean="0"/>
              <a:pPr/>
              <a:t>13</a:t>
            </a:fld>
            <a:endParaRPr lang="fr-FR" dirty="0"/>
          </a:p>
        </p:txBody>
      </p:sp>
      <p:sp>
        <p:nvSpPr>
          <p:cNvPr id="5" name="Espace réservé du texte 4"/>
          <p:cNvSpPr>
            <a:spLocks noGrp="1"/>
          </p:cNvSpPr>
          <p:nvPr>
            <p:ph type="body" sz="quarter" idx="13"/>
          </p:nvPr>
        </p:nvSpPr>
        <p:spPr>
          <a:xfrm>
            <a:off x="1076070" y="1378635"/>
            <a:ext cx="4781806" cy="2583765"/>
          </a:xfrm>
        </p:spPr>
        <p:txBody>
          <a:bodyPr>
            <a:normAutofit fontScale="92500" lnSpcReduction="20000"/>
          </a:bodyPr>
          <a:lstStyle/>
          <a:p>
            <a:r>
              <a:rPr lang="fr-FR" dirty="0" smtClean="0"/>
              <a:t>Risque de pauvreté</a:t>
            </a:r>
            <a:endParaRPr lang="fr-FR" dirty="0"/>
          </a:p>
          <a:p>
            <a:pPr lvl="1" algn="just">
              <a:buFont typeface="Wingdings" panose="05000000000000000000" pitchFamily="2" charset="2"/>
              <a:buChar char="§"/>
            </a:pPr>
            <a:r>
              <a:rPr lang="fr-FR" sz="2000" dirty="0" smtClean="0"/>
              <a:t>Des taux supérieurs au taux nationaux</a:t>
            </a:r>
          </a:p>
          <a:p>
            <a:pPr lvl="1" algn="just">
              <a:buFont typeface="Wingdings" panose="05000000000000000000" pitchFamily="2" charset="2"/>
              <a:buChar char="§"/>
            </a:pPr>
            <a:r>
              <a:rPr lang="fr-FR" sz="2000" dirty="0" smtClean="0"/>
              <a:t>Indicateurs dépendent des revenu médians de chaque pays </a:t>
            </a:r>
            <a:r>
              <a:rPr lang="fr-FR" sz="2000" dirty="0" smtClean="0">
                <a:sym typeface="Wingdings" panose="05000000000000000000" pitchFamily="2" charset="2"/>
              </a:rPr>
              <a:t> pas strictement comparables entre eux</a:t>
            </a:r>
          </a:p>
          <a:p>
            <a:pPr lvl="1" algn="just">
              <a:buFont typeface="Wingdings" panose="05000000000000000000" pitchFamily="2" charset="2"/>
              <a:buChar char="§"/>
            </a:pPr>
            <a:r>
              <a:rPr lang="fr-FR" sz="2000" dirty="0" smtClean="0">
                <a:sym typeface="Wingdings" panose="05000000000000000000" pitchFamily="2" charset="2"/>
              </a:rPr>
              <a:t>Modes de recueil variables (administratifs, enquêtes)</a:t>
            </a:r>
          </a:p>
          <a:p>
            <a:pPr lvl="1" algn="just">
              <a:buFont typeface="Wingdings" panose="05000000000000000000" pitchFamily="2" charset="2"/>
              <a:buChar char="§"/>
            </a:pPr>
            <a:r>
              <a:rPr lang="fr-FR" sz="2000" dirty="0" smtClean="0">
                <a:sym typeface="Wingdings" panose="05000000000000000000" pitchFamily="2" charset="2"/>
              </a:rPr>
              <a:t>Pas de données pour l’ensemble de la GR</a:t>
            </a:r>
            <a:endParaRPr lang="fr-FR" dirty="0"/>
          </a:p>
          <a:p>
            <a:pPr lvl="2" algn="just">
              <a:buFont typeface="Wingdings" panose="05000000000000000000" pitchFamily="2" charset="2"/>
              <a:buChar char="§"/>
            </a:pPr>
            <a:endParaRPr lang="fr-FR" sz="1600" dirty="0"/>
          </a:p>
        </p:txBody>
      </p:sp>
      <p:sp>
        <p:nvSpPr>
          <p:cNvPr id="4" name="Titre 3"/>
          <p:cNvSpPr>
            <a:spLocks noGrp="1"/>
          </p:cNvSpPr>
          <p:nvPr>
            <p:ph type="title"/>
          </p:nvPr>
        </p:nvSpPr>
        <p:spPr>
          <a:xfrm>
            <a:off x="1076069" y="287916"/>
            <a:ext cx="10575999" cy="637292"/>
          </a:xfrm>
        </p:spPr>
        <p:txBody>
          <a:bodyPr/>
          <a:lstStyle/>
          <a:p>
            <a:r>
              <a:rPr lang="fr-FR" dirty="0" smtClean="0"/>
              <a:t>Portrait de territoire</a:t>
            </a:r>
            <a:endParaRPr lang="fr-FR" dirty="0"/>
          </a:p>
        </p:txBody>
      </p:sp>
      <p:sp>
        <p:nvSpPr>
          <p:cNvPr id="8" name="ZoneTexte 7"/>
          <p:cNvSpPr txBox="1"/>
          <p:nvPr/>
        </p:nvSpPr>
        <p:spPr>
          <a:xfrm>
            <a:off x="7048499" y="925208"/>
            <a:ext cx="3724275" cy="369332"/>
          </a:xfrm>
          <a:prstGeom prst="rect">
            <a:avLst/>
          </a:prstGeom>
          <a:noFill/>
        </p:spPr>
        <p:txBody>
          <a:bodyPr wrap="square" rtlCol="0">
            <a:spAutoFit/>
          </a:bodyPr>
          <a:lstStyle/>
          <a:p>
            <a:r>
              <a:rPr lang="fr-FR" b="1" dirty="0" smtClean="0"/>
              <a:t>Taux de risque de pauvreté en 2019</a:t>
            </a:r>
            <a:endParaRPr lang="fr-FR" b="1" dirty="0"/>
          </a:p>
        </p:txBody>
      </p:sp>
      <p:pic>
        <p:nvPicPr>
          <p:cNvPr id="9" name="Image 8"/>
          <p:cNvPicPr>
            <a:picLocks noChangeAspect="1"/>
          </p:cNvPicPr>
          <p:nvPr/>
        </p:nvPicPr>
        <p:blipFill>
          <a:blip r:embed="rId2"/>
          <a:stretch>
            <a:fillRect/>
          </a:stretch>
        </p:blipFill>
        <p:spPr>
          <a:xfrm>
            <a:off x="6848474" y="1427504"/>
            <a:ext cx="3452276" cy="3545791"/>
          </a:xfrm>
          <a:prstGeom prst="rect">
            <a:avLst/>
          </a:prstGeom>
        </p:spPr>
      </p:pic>
      <p:sp>
        <p:nvSpPr>
          <p:cNvPr id="7" name="Espace réservé du pied de page 2">
            <a:extLst>
              <a:ext uri="{FF2B5EF4-FFF2-40B4-BE49-F238E27FC236}">
                <a16:creationId xmlns:a16="http://schemas.microsoft.com/office/drawing/2014/main" id="{4CD24043-8DB4-41A8-854F-7888751A3156}"/>
              </a:ext>
            </a:extLst>
          </p:cNvPr>
          <p:cNvSpPr txBox="1">
            <a:spLocks/>
          </p:cNvSpPr>
          <p:nvPr/>
        </p:nvSpPr>
        <p:spPr>
          <a:xfrm>
            <a:off x="905692" y="6354807"/>
            <a:ext cx="9986668"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err="1"/>
              <a:t>Cosan</a:t>
            </a:r>
            <a:r>
              <a:rPr lang="fr-FR" dirty="0"/>
              <a:t> – </a:t>
            </a:r>
            <a:r>
              <a:rPr lang="fr-FR" dirty="0" smtClean="0"/>
              <a:t>Portrait </a:t>
            </a:r>
            <a:r>
              <a:rPr lang="fr-FR" dirty="0"/>
              <a:t>de santé de la population de la Grande Région</a:t>
            </a:r>
          </a:p>
        </p:txBody>
      </p:sp>
    </p:spTree>
    <p:extLst>
      <p:ext uri="{BB962C8B-B14F-4D97-AF65-F5344CB8AC3E}">
        <p14:creationId xmlns:p14="http://schemas.microsoft.com/office/powerpoint/2010/main" val="21689298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C834FDFC-9FAC-4209-B5B0-E78C74F118EA}" type="slidenum">
              <a:rPr lang="fr-FR" smtClean="0"/>
              <a:pPr/>
              <a:t>14</a:t>
            </a:fld>
            <a:endParaRPr lang="fr-FR" dirty="0"/>
          </a:p>
        </p:txBody>
      </p:sp>
      <p:sp>
        <p:nvSpPr>
          <p:cNvPr id="5" name="Espace réservé du texte 4"/>
          <p:cNvSpPr>
            <a:spLocks noGrp="1"/>
          </p:cNvSpPr>
          <p:nvPr>
            <p:ph type="body" sz="quarter" idx="13"/>
          </p:nvPr>
        </p:nvSpPr>
        <p:spPr>
          <a:xfrm>
            <a:off x="1076069" y="1378635"/>
            <a:ext cx="10249156" cy="4688790"/>
          </a:xfrm>
        </p:spPr>
        <p:txBody>
          <a:bodyPr>
            <a:normAutofit/>
          </a:bodyPr>
          <a:lstStyle/>
          <a:p>
            <a:r>
              <a:rPr lang="fr-FR" dirty="0" smtClean="0"/>
              <a:t>Indicateurs de déterminants de santé à développer</a:t>
            </a:r>
            <a:endParaRPr lang="fr-FR" dirty="0"/>
          </a:p>
          <a:p>
            <a:pPr lvl="1" algn="just">
              <a:buFont typeface="Wingdings" panose="05000000000000000000" pitchFamily="2" charset="2"/>
              <a:buChar char="§"/>
            </a:pPr>
            <a:r>
              <a:rPr lang="fr-FR" sz="2000" dirty="0" smtClean="0"/>
              <a:t>Environnement</a:t>
            </a:r>
          </a:p>
          <a:p>
            <a:pPr lvl="2" algn="just">
              <a:buFont typeface="Wingdings" panose="05000000000000000000" pitchFamily="2" charset="2"/>
              <a:buChar char="§"/>
            </a:pPr>
            <a:r>
              <a:rPr lang="fr-FR" dirty="0" smtClean="0"/>
              <a:t>Pollution de l’air, de l’eau, des sols : à homogénéiser</a:t>
            </a:r>
          </a:p>
          <a:p>
            <a:pPr lvl="2" algn="just">
              <a:buFont typeface="Wingdings" panose="05000000000000000000" pitchFamily="2" charset="2"/>
              <a:buChar char="§"/>
            </a:pPr>
            <a:r>
              <a:rPr lang="fr-FR" dirty="0" smtClean="0"/>
              <a:t>Bruit : couverture non exhaustive </a:t>
            </a:r>
            <a:r>
              <a:rPr lang="fr-FR" dirty="0"/>
              <a:t>du </a:t>
            </a:r>
            <a:r>
              <a:rPr lang="fr-FR" dirty="0" smtClean="0"/>
              <a:t>territoire</a:t>
            </a:r>
          </a:p>
          <a:p>
            <a:pPr lvl="1" algn="just">
              <a:buFont typeface="Wingdings" panose="05000000000000000000" pitchFamily="2" charset="2"/>
              <a:buChar char="§"/>
            </a:pPr>
            <a:r>
              <a:rPr lang="fr-FR" dirty="0" smtClean="0"/>
              <a:t>Consommation de produits psychoactifs : à développer au niveau régional et infrarégional, à homogénéiser</a:t>
            </a:r>
          </a:p>
          <a:p>
            <a:pPr lvl="1" algn="just">
              <a:buFont typeface="Wingdings" panose="05000000000000000000" pitchFamily="2" charset="2"/>
              <a:buChar char="§"/>
            </a:pPr>
            <a:r>
              <a:rPr lang="fr-FR" dirty="0" smtClean="0"/>
              <a:t>Consommation alimentaire, sédentarité : à développer et à homogénéiser</a:t>
            </a:r>
          </a:p>
          <a:p>
            <a:pPr lvl="1" algn="just">
              <a:buFont typeface="Wingdings" panose="05000000000000000000" pitchFamily="2" charset="2"/>
              <a:buChar char="§"/>
            </a:pPr>
            <a:r>
              <a:rPr lang="fr-FR" dirty="0" smtClean="0"/>
              <a:t>Vaccination, dépistage des maladies</a:t>
            </a:r>
            <a:endParaRPr lang="fr-FR" dirty="0"/>
          </a:p>
          <a:p>
            <a:pPr lvl="2" algn="just">
              <a:buFont typeface="Wingdings" panose="05000000000000000000" pitchFamily="2" charset="2"/>
              <a:buChar char="§"/>
            </a:pPr>
            <a:endParaRPr lang="fr-FR" sz="1600" dirty="0"/>
          </a:p>
        </p:txBody>
      </p:sp>
      <p:sp>
        <p:nvSpPr>
          <p:cNvPr id="4" name="Titre 3"/>
          <p:cNvSpPr>
            <a:spLocks noGrp="1"/>
          </p:cNvSpPr>
          <p:nvPr>
            <p:ph type="title"/>
          </p:nvPr>
        </p:nvSpPr>
        <p:spPr>
          <a:xfrm>
            <a:off x="1076069" y="287916"/>
            <a:ext cx="10575999" cy="637292"/>
          </a:xfrm>
        </p:spPr>
        <p:txBody>
          <a:bodyPr/>
          <a:lstStyle/>
          <a:p>
            <a:r>
              <a:rPr lang="fr-FR" dirty="0" smtClean="0"/>
              <a:t>Portrait de territoire</a:t>
            </a:r>
            <a:endParaRPr lang="fr-FR" dirty="0"/>
          </a:p>
        </p:txBody>
      </p:sp>
      <p:sp>
        <p:nvSpPr>
          <p:cNvPr id="6" name="Espace réservé du pied de page 2">
            <a:extLst>
              <a:ext uri="{FF2B5EF4-FFF2-40B4-BE49-F238E27FC236}">
                <a16:creationId xmlns:a16="http://schemas.microsoft.com/office/drawing/2014/main" id="{4CD24043-8DB4-41A8-854F-7888751A3156}"/>
              </a:ext>
            </a:extLst>
          </p:cNvPr>
          <p:cNvSpPr txBox="1">
            <a:spLocks/>
          </p:cNvSpPr>
          <p:nvPr/>
        </p:nvSpPr>
        <p:spPr>
          <a:xfrm>
            <a:off x="905692" y="6354807"/>
            <a:ext cx="9986668"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err="1"/>
              <a:t>Cosan</a:t>
            </a:r>
            <a:r>
              <a:rPr lang="fr-FR" dirty="0"/>
              <a:t> – </a:t>
            </a:r>
            <a:r>
              <a:rPr lang="fr-FR" dirty="0" smtClean="0"/>
              <a:t>Portrait </a:t>
            </a:r>
            <a:r>
              <a:rPr lang="fr-FR" dirty="0"/>
              <a:t>de santé de la population de la Grande Région</a:t>
            </a:r>
          </a:p>
        </p:txBody>
      </p:sp>
    </p:spTree>
    <p:extLst>
      <p:ext uri="{BB962C8B-B14F-4D97-AF65-F5344CB8AC3E}">
        <p14:creationId xmlns:p14="http://schemas.microsoft.com/office/powerpoint/2010/main" val="8449921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C834FDFC-9FAC-4209-B5B0-E78C74F118EA}" type="slidenum">
              <a:rPr lang="fr-FR" smtClean="0"/>
              <a:pPr/>
              <a:t>15</a:t>
            </a:fld>
            <a:endParaRPr lang="fr-FR" dirty="0"/>
          </a:p>
        </p:txBody>
      </p:sp>
      <p:sp>
        <p:nvSpPr>
          <p:cNvPr id="5" name="Espace réservé du texte 4"/>
          <p:cNvSpPr>
            <a:spLocks noGrp="1"/>
          </p:cNvSpPr>
          <p:nvPr>
            <p:ph type="body" sz="quarter" idx="13"/>
          </p:nvPr>
        </p:nvSpPr>
        <p:spPr>
          <a:xfrm>
            <a:off x="1076069" y="1378635"/>
            <a:ext cx="10249156" cy="4688790"/>
          </a:xfrm>
        </p:spPr>
        <p:txBody>
          <a:bodyPr>
            <a:normAutofit/>
          </a:bodyPr>
          <a:lstStyle/>
          <a:p>
            <a:r>
              <a:rPr lang="fr-FR" dirty="0" smtClean="0"/>
              <a:t>Mortalité</a:t>
            </a:r>
            <a:endParaRPr lang="fr-FR" dirty="0"/>
          </a:p>
          <a:p>
            <a:pPr lvl="2" algn="just">
              <a:buFont typeface="Wingdings" panose="05000000000000000000" pitchFamily="2" charset="2"/>
              <a:buChar char="§"/>
            </a:pPr>
            <a:endParaRPr lang="fr-FR" sz="1600" dirty="0"/>
          </a:p>
        </p:txBody>
      </p:sp>
      <p:sp>
        <p:nvSpPr>
          <p:cNvPr id="4" name="Titre 3"/>
          <p:cNvSpPr>
            <a:spLocks noGrp="1"/>
          </p:cNvSpPr>
          <p:nvPr>
            <p:ph type="title"/>
          </p:nvPr>
        </p:nvSpPr>
        <p:spPr>
          <a:xfrm>
            <a:off x="1076069" y="287916"/>
            <a:ext cx="10575999" cy="637292"/>
          </a:xfrm>
        </p:spPr>
        <p:txBody>
          <a:bodyPr/>
          <a:lstStyle/>
          <a:p>
            <a:r>
              <a:rPr lang="fr-FR" dirty="0" smtClean="0"/>
              <a:t>Portrait de territoire</a:t>
            </a:r>
            <a:endParaRPr lang="fr-FR" dirty="0"/>
          </a:p>
        </p:txBody>
      </p:sp>
      <p:sp>
        <p:nvSpPr>
          <p:cNvPr id="6" name="ZoneTexte 5"/>
          <p:cNvSpPr txBox="1"/>
          <p:nvPr/>
        </p:nvSpPr>
        <p:spPr>
          <a:xfrm>
            <a:off x="466725" y="2011058"/>
            <a:ext cx="3209926" cy="646331"/>
          </a:xfrm>
          <a:prstGeom prst="rect">
            <a:avLst/>
          </a:prstGeom>
          <a:noFill/>
        </p:spPr>
        <p:txBody>
          <a:bodyPr wrap="square" rtlCol="0">
            <a:spAutoFit/>
          </a:bodyPr>
          <a:lstStyle/>
          <a:p>
            <a:r>
              <a:rPr lang="fr-FR" b="1" dirty="0" smtClean="0"/>
              <a:t>Taux standardisés de mortalité en </a:t>
            </a:r>
            <a:r>
              <a:rPr lang="fr-FR" b="1" dirty="0" smtClean="0"/>
              <a:t>2015-2017 (pour 100 000)</a:t>
            </a:r>
            <a:endParaRPr lang="fr-FR" b="1" dirty="0"/>
          </a:p>
        </p:txBody>
      </p:sp>
      <p:pic>
        <p:nvPicPr>
          <p:cNvPr id="3" name="Image 2"/>
          <p:cNvPicPr>
            <a:picLocks noChangeAspect="1"/>
          </p:cNvPicPr>
          <p:nvPr/>
        </p:nvPicPr>
        <p:blipFill>
          <a:blip r:embed="rId2"/>
          <a:stretch>
            <a:fillRect/>
          </a:stretch>
        </p:blipFill>
        <p:spPr>
          <a:xfrm>
            <a:off x="466725" y="2695102"/>
            <a:ext cx="3564688" cy="3661248"/>
          </a:xfrm>
          <a:prstGeom prst="rect">
            <a:avLst/>
          </a:prstGeom>
        </p:spPr>
      </p:pic>
      <p:sp>
        <p:nvSpPr>
          <p:cNvPr id="7" name="ZoneTexte 6"/>
          <p:cNvSpPr txBox="1"/>
          <p:nvPr/>
        </p:nvSpPr>
        <p:spPr>
          <a:xfrm>
            <a:off x="3774238" y="3019339"/>
            <a:ext cx="257175" cy="369332"/>
          </a:xfrm>
          <a:prstGeom prst="rect">
            <a:avLst/>
          </a:prstGeom>
          <a:noFill/>
        </p:spPr>
        <p:txBody>
          <a:bodyPr wrap="square" rtlCol="0">
            <a:spAutoFit/>
          </a:bodyPr>
          <a:lstStyle/>
          <a:p>
            <a:r>
              <a:rPr lang="fr-FR" dirty="0" smtClean="0">
                <a:solidFill>
                  <a:schemeClr val="tx1">
                    <a:lumMod val="50000"/>
                    <a:lumOff val="50000"/>
                  </a:schemeClr>
                </a:solidFill>
              </a:rPr>
              <a:t>*</a:t>
            </a:r>
            <a:endParaRPr lang="fr-FR" dirty="0">
              <a:solidFill>
                <a:schemeClr val="tx1">
                  <a:lumMod val="50000"/>
                  <a:lumOff val="50000"/>
                </a:schemeClr>
              </a:solidFill>
            </a:endParaRPr>
          </a:p>
        </p:txBody>
      </p:sp>
      <p:sp>
        <p:nvSpPr>
          <p:cNvPr id="8" name="ZoneTexte 7"/>
          <p:cNvSpPr txBox="1"/>
          <p:nvPr/>
        </p:nvSpPr>
        <p:spPr>
          <a:xfrm>
            <a:off x="3340979" y="3394416"/>
            <a:ext cx="257175" cy="369332"/>
          </a:xfrm>
          <a:prstGeom prst="rect">
            <a:avLst/>
          </a:prstGeom>
          <a:noFill/>
        </p:spPr>
        <p:txBody>
          <a:bodyPr wrap="square" rtlCol="0">
            <a:spAutoFit/>
          </a:bodyPr>
          <a:lstStyle/>
          <a:p>
            <a:r>
              <a:rPr lang="fr-FR" dirty="0" smtClean="0">
                <a:solidFill>
                  <a:schemeClr val="tx1">
                    <a:lumMod val="50000"/>
                    <a:lumOff val="50000"/>
                  </a:schemeClr>
                </a:solidFill>
              </a:rPr>
              <a:t>*</a:t>
            </a:r>
            <a:endParaRPr lang="fr-FR" dirty="0">
              <a:solidFill>
                <a:schemeClr val="tx1">
                  <a:lumMod val="50000"/>
                  <a:lumOff val="50000"/>
                </a:schemeClr>
              </a:solidFill>
            </a:endParaRPr>
          </a:p>
        </p:txBody>
      </p:sp>
      <p:sp>
        <p:nvSpPr>
          <p:cNvPr id="9" name="ZoneTexte 8"/>
          <p:cNvSpPr txBox="1"/>
          <p:nvPr/>
        </p:nvSpPr>
        <p:spPr>
          <a:xfrm>
            <a:off x="3383370" y="3723030"/>
            <a:ext cx="257175" cy="369332"/>
          </a:xfrm>
          <a:prstGeom prst="rect">
            <a:avLst/>
          </a:prstGeom>
          <a:noFill/>
        </p:spPr>
        <p:txBody>
          <a:bodyPr wrap="square" rtlCol="0">
            <a:spAutoFit/>
          </a:bodyPr>
          <a:lstStyle/>
          <a:p>
            <a:r>
              <a:rPr lang="fr-FR" dirty="0" smtClean="0">
                <a:solidFill>
                  <a:schemeClr val="tx1">
                    <a:lumMod val="50000"/>
                    <a:lumOff val="50000"/>
                  </a:schemeClr>
                </a:solidFill>
              </a:rPr>
              <a:t>*</a:t>
            </a:r>
            <a:endParaRPr lang="fr-FR" dirty="0">
              <a:solidFill>
                <a:schemeClr val="tx1">
                  <a:lumMod val="50000"/>
                  <a:lumOff val="50000"/>
                </a:schemeClr>
              </a:solidFill>
            </a:endParaRPr>
          </a:p>
        </p:txBody>
      </p:sp>
      <p:sp>
        <p:nvSpPr>
          <p:cNvPr id="10" name="ZoneTexte 9"/>
          <p:cNvSpPr txBox="1"/>
          <p:nvPr/>
        </p:nvSpPr>
        <p:spPr>
          <a:xfrm>
            <a:off x="3383370" y="4059707"/>
            <a:ext cx="257175" cy="369332"/>
          </a:xfrm>
          <a:prstGeom prst="rect">
            <a:avLst/>
          </a:prstGeom>
          <a:noFill/>
        </p:spPr>
        <p:txBody>
          <a:bodyPr wrap="square" rtlCol="0">
            <a:spAutoFit/>
          </a:bodyPr>
          <a:lstStyle/>
          <a:p>
            <a:r>
              <a:rPr lang="fr-FR" dirty="0" smtClean="0">
                <a:solidFill>
                  <a:schemeClr val="tx1">
                    <a:lumMod val="50000"/>
                    <a:lumOff val="50000"/>
                  </a:schemeClr>
                </a:solidFill>
              </a:rPr>
              <a:t>*</a:t>
            </a:r>
            <a:endParaRPr lang="fr-FR" dirty="0">
              <a:solidFill>
                <a:schemeClr val="tx1">
                  <a:lumMod val="50000"/>
                  <a:lumOff val="50000"/>
                </a:schemeClr>
              </a:solidFill>
            </a:endParaRPr>
          </a:p>
        </p:txBody>
      </p:sp>
      <p:sp>
        <p:nvSpPr>
          <p:cNvPr id="11" name="ZoneTexte 10"/>
          <p:cNvSpPr txBox="1"/>
          <p:nvPr/>
        </p:nvSpPr>
        <p:spPr>
          <a:xfrm>
            <a:off x="3509620" y="4429039"/>
            <a:ext cx="257175" cy="369332"/>
          </a:xfrm>
          <a:prstGeom prst="rect">
            <a:avLst/>
          </a:prstGeom>
          <a:noFill/>
        </p:spPr>
        <p:txBody>
          <a:bodyPr wrap="square" rtlCol="0">
            <a:spAutoFit/>
          </a:bodyPr>
          <a:lstStyle/>
          <a:p>
            <a:r>
              <a:rPr lang="fr-FR" dirty="0" smtClean="0">
                <a:solidFill>
                  <a:schemeClr val="tx1">
                    <a:lumMod val="50000"/>
                    <a:lumOff val="50000"/>
                  </a:schemeClr>
                </a:solidFill>
              </a:rPr>
              <a:t>*</a:t>
            </a:r>
            <a:endParaRPr lang="fr-FR" dirty="0">
              <a:solidFill>
                <a:schemeClr val="tx1">
                  <a:lumMod val="50000"/>
                  <a:lumOff val="50000"/>
                </a:schemeClr>
              </a:solidFill>
            </a:endParaRPr>
          </a:p>
        </p:txBody>
      </p:sp>
      <p:pic>
        <p:nvPicPr>
          <p:cNvPr id="12" name="Image 11"/>
          <p:cNvPicPr/>
          <p:nvPr/>
        </p:nvPicPr>
        <p:blipFill>
          <a:blip r:embed="rId3">
            <a:extLst>
              <a:ext uri="{28A0092B-C50C-407E-A947-70E740481C1C}">
                <a14:useLocalDpi xmlns:a14="http://schemas.microsoft.com/office/drawing/2010/main" val="0"/>
              </a:ext>
            </a:extLst>
          </a:blip>
          <a:srcRect/>
          <a:stretch>
            <a:fillRect/>
          </a:stretch>
        </p:blipFill>
        <p:spPr bwMode="auto">
          <a:xfrm>
            <a:off x="5035774" y="1639793"/>
            <a:ext cx="5939790" cy="4535805"/>
          </a:xfrm>
          <a:prstGeom prst="rect">
            <a:avLst/>
          </a:prstGeom>
          <a:noFill/>
          <a:ln>
            <a:noFill/>
          </a:ln>
        </p:spPr>
      </p:pic>
      <p:sp>
        <p:nvSpPr>
          <p:cNvPr id="13" name="ZoneTexte 12"/>
          <p:cNvSpPr txBox="1"/>
          <p:nvPr/>
        </p:nvSpPr>
        <p:spPr>
          <a:xfrm>
            <a:off x="5524500" y="1324548"/>
            <a:ext cx="4438650" cy="369332"/>
          </a:xfrm>
          <a:prstGeom prst="rect">
            <a:avLst/>
          </a:prstGeom>
          <a:noFill/>
        </p:spPr>
        <p:txBody>
          <a:bodyPr wrap="square" rtlCol="0">
            <a:spAutoFit/>
          </a:bodyPr>
          <a:lstStyle/>
          <a:p>
            <a:r>
              <a:rPr lang="fr-FR" b="1" dirty="0" smtClean="0"/>
              <a:t>Taux standardisés de mortalité en 2013-2017</a:t>
            </a:r>
            <a:endParaRPr lang="fr-FR" b="1" dirty="0"/>
          </a:p>
        </p:txBody>
      </p:sp>
      <p:sp>
        <p:nvSpPr>
          <p:cNvPr id="14" name="Espace réservé du pied de page 2">
            <a:extLst>
              <a:ext uri="{FF2B5EF4-FFF2-40B4-BE49-F238E27FC236}">
                <a16:creationId xmlns:a16="http://schemas.microsoft.com/office/drawing/2014/main" id="{4CD24043-8DB4-41A8-854F-7888751A3156}"/>
              </a:ext>
            </a:extLst>
          </p:cNvPr>
          <p:cNvSpPr txBox="1">
            <a:spLocks/>
          </p:cNvSpPr>
          <p:nvPr/>
        </p:nvSpPr>
        <p:spPr>
          <a:xfrm>
            <a:off x="905692" y="6354807"/>
            <a:ext cx="9986668"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err="1"/>
              <a:t>Cosan</a:t>
            </a:r>
            <a:r>
              <a:rPr lang="fr-FR" dirty="0"/>
              <a:t> – </a:t>
            </a:r>
            <a:r>
              <a:rPr lang="fr-FR" dirty="0" smtClean="0"/>
              <a:t>Portrait </a:t>
            </a:r>
            <a:r>
              <a:rPr lang="fr-FR" dirty="0"/>
              <a:t>de santé de la population de la Grande Région</a:t>
            </a:r>
          </a:p>
        </p:txBody>
      </p:sp>
    </p:spTree>
    <p:extLst>
      <p:ext uri="{BB962C8B-B14F-4D97-AF65-F5344CB8AC3E}">
        <p14:creationId xmlns:p14="http://schemas.microsoft.com/office/powerpoint/2010/main" val="32307166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C834FDFC-9FAC-4209-B5B0-E78C74F118EA}" type="slidenum">
              <a:rPr lang="fr-FR" smtClean="0"/>
              <a:pPr/>
              <a:t>16</a:t>
            </a:fld>
            <a:endParaRPr lang="fr-FR" dirty="0"/>
          </a:p>
        </p:txBody>
      </p:sp>
      <p:sp>
        <p:nvSpPr>
          <p:cNvPr id="4" name="Titre 3"/>
          <p:cNvSpPr>
            <a:spLocks noGrp="1"/>
          </p:cNvSpPr>
          <p:nvPr>
            <p:ph type="title"/>
          </p:nvPr>
        </p:nvSpPr>
        <p:spPr>
          <a:xfrm>
            <a:off x="1076069" y="287916"/>
            <a:ext cx="10575999" cy="637292"/>
          </a:xfrm>
        </p:spPr>
        <p:txBody>
          <a:bodyPr/>
          <a:lstStyle/>
          <a:p>
            <a:r>
              <a:rPr lang="fr-FR" dirty="0" smtClean="0"/>
              <a:t>Portrait de territoire</a:t>
            </a:r>
            <a:endParaRPr lang="fr-FR" dirty="0"/>
          </a:p>
        </p:txBody>
      </p:sp>
      <p:sp>
        <p:nvSpPr>
          <p:cNvPr id="6" name="ZoneTexte 5"/>
          <p:cNvSpPr txBox="1"/>
          <p:nvPr/>
        </p:nvSpPr>
        <p:spPr>
          <a:xfrm>
            <a:off x="6953249" y="1148891"/>
            <a:ext cx="4162425" cy="646331"/>
          </a:xfrm>
          <a:prstGeom prst="rect">
            <a:avLst/>
          </a:prstGeom>
          <a:noFill/>
        </p:spPr>
        <p:txBody>
          <a:bodyPr wrap="square" rtlCol="0">
            <a:spAutoFit/>
          </a:bodyPr>
          <a:lstStyle/>
          <a:p>
            <a:r>
              <a:rPr lang="fr-FR" b="1" dirty="0" smtClean="0"/>
              <a:t>Part des principales causes de décès dans la mortalité générale en 2015-2017</a:t>
            </a:r>
            <a:endParaRPr lang="fr-FR" b="1" dirty="0"/>
          </a:p>
        </p:txBody>
      </p:sp>
      <p:sp>
        <p:nvSpPr>
          <p:cNvPr id="13" name="ZoneTexte 12"/>
          <p:cNvSpPr txBox="1"/>
          <p:nvPr/>
        </p:nvSpPr>
        <p:spPr>
          <a:xfrm>
            <a:off x="872919" y="1334560"/>
            <a:ext cx="3724275" cy="646331"/>
          </a:xfrm>
          <a:prstGeom prst="rect">
            <a:avLst/>
          </a:prstGeom>
          <a:noFill/>
        </p:spPr>
        <p:txBody>
          <a:bodyPr wrap="square" rtlCol="0">
            <a:spAutoFit/>
          </a:bodyPr>
          <a:lstStyle/>
          <a:p>
            <a:r>
              <a:rPr lang="fr-FR" b="1" dirty="0" smtClean="0"/>
              <a:t>Répartition des causes de décès dans la Grande Région en 2015-2017</a:t>
            </a:r>
            <a:endParaRPr lang="fr-FR" b="1" dirty="0"/>
          </a:p>
        </p:txBody>
      </p:sp>
      <p:pic>
        <p:nvPicPr>
          <p:cNvPr id="14" name="Image 13"/>
          <p:cNvPicPr>
            <a:picLocks noChangeAspect="1"/>
          </p:cNvPicPr>
          <p:nvPr/>
        </p:nvPicPr>
        <p:blipFill>
          <a:blip r:embed="rId2"/>
          <a:stretch>
            <a:fillRect/>
          </a:stretch>
        </p:blipFill>
        <p:spPr>
          <a:xfrm>
            <a:off x="218813" y="2018905"/>
            <a:ext cx="4606467" cy="4467620"/>
          </a:xfrm>
          <a:prstGeom prst="rect">
            <a:avLst/>
          </a:prstGeom>
        </p:spPr>
      </p:pic>
      <p:sp>
        <p:nvSpPr>
          <p:cNvPr id="16" name="ZoneTexte 15"/>
          <p:cNvSpPr txBox="1"/>
          <p:nvPr/>
        </p:nvSpPr>
        <p:spPr>
          <a:xfrm>
            <a:off x="9387740" y="1980891"/>
            <a:ext cx="1099286" cy="369332"/>
          </a:xfrm>
          <a:prstGeom prst="rect">
            <a:avLst/>
          </a:prstGeom>
          <a:noFill/>
        </p:spPr>
        <p:txBody>
          <a:bodyPr wrap="square" rtlCol="0">
            <a:spAutoFit/>
          </a:bodyPr>
          <a:lstStyle/>
          <a:p>
            <a:r>
              <a:rPr lang="fr-FR" b="1" dirty="0" smtClean="0"/>
              <a:t>Cancers</a:t>
            </a:r>
            <a:endParaRPr lang="fr-FR" b="1" dirty="0"/>
          </a:p>
        </p:txBody>
      </p:sp>
      <p:sp>
        <p:nvSpPr>
          <p:cNvPr id="17" name="ZoneTexte 16"/>
          <p:cNvSpPr txBox="1"/>
          <p:nvPr/>
        </p:nvSpPr>
        <p:spPr>
          <a:xfrm>
            <a:off x="6181724" y="1980891"/>
            <a:ext cx="2171701" cy="369332"/>
          </a:xfrm>
          <a:prstGeom prst="rect">
            <a:avLst/>
          </a:prstGeom>
          <a:noFill/>
        </p:spPr>
        <p:txBody>
          <a:bodyPr wrap="square" rtlCol="0">
            <a:spAutoFit/>
          </a:bodyPr>
          <a:lstStyle/>
          <a:p>
            <a:r>
              <a:rPr lang="fr-FR" b="1" dirty="0" smtClean="0"/>
              <a:t>Appareil circulatoire</a:t>
            </a:r>
            <a:endParaRPr lang="fr-FR" b="1" dirty="0"/>
          </a:p>
        </p:txBody>
      </p:sp>
      <p:pic>
        <p:nvPicPr>
          <p:cNvPr id="18" name="Image 17"/>
          <p:cNvPicPr>
            <a:picLocks noChangeAspect="1"/>
          </p:cNvPicPr>
          <p:nvPr/>
        </p:nvPicPr>
        <p:blipFill>
          <a:blip r:embed="rId3"/>
          <a:stretch>
            <a:fillRect/>
          </a:stretch>
        </p:blipFill>
        <p:spPr>
          <a:xfrm>
            <a:off x="5180081" y="2535891"/>
            <a:ext cx="3497368" cy="3600000"/>
          </a:xfrm>
          <a:prstGeom prst="rect">
            <a:avLst/>
          </a:prstGeom>
        </p:spPr>
      </p:pic>
      <p:pic>
        <p:nvPicPr>
          <p:cNvPr id="19" name="Image 18"/>
          <p:cNvPicPr>
            <a:picLocks noChangeAspect="1"/>
          </p:cNvPicPr>
          <p:nvPr/>
        </p:nvPicPr>
        <p:blipFill>
          <a:blip r:embed="rId4"/>
          <a:stretch>
            <a:fillRect/>
          </a:stretch>
        </p:blipFill>
        <p:spPr>
          <a:xfrm>
            <a:off x="8550706" y="2535891"/>
            <a:ext cx="3497368" cy="3600000"/>
          </a:xfrm>
          <a:prstGeom prst="rect">
            <a:avLst/>
          </a:prstGeom>
        </p:spPr>
      </p:pic>
      <p:sp>
        <p:nvSpPr>
          <p:cNvPr id="11" name="Espace réservé du pied de page 2">
            <a:extLst>
              <a:ext uri="{FF2B5EF4-FFF2-40B4-BE49-F238E27FC236}">
                <a16:creationId xmlns:a16="http://schemas.microsoft.com/office/drawing/2014/main" id="{4CD24043-8DB4-41A8-854F-7888751A3156}"/>
              </a:ext>
            </a:extLst>
          </p:cNvPr>
          <p:cNvSpPr txBox="1">
            <a:spLocks/>
          </p:cNvSpPr>
          <p:nvPr/>
        </p:nvSpPr>
        <p:spPr>
          <a:xfrm>
            <a:off x="905692" y="6354807"/>
            <a:ext cx="9986668"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err="1"/>
              <a:t>Cosan</a:t>
            </a:r>
            <a:r>
              <a:rPr lang="fr-FR" dirty="0"/>
              <a:t> – </a:t>
            </a:r>
            <a:r>
              <a:rPr lang="fr-FR" dirty="0" smtClean="0"/>
              <a:t>Portrait </a:t>
            </a:r>
            <a:r>
              <a:rPr lang="fr-FR" dirty="0"/>
              <a:t>de santé de la population de la Grande Région</a:t>
            </a:r>
          </a:p>
        </p:txBody>
      </p:sp>
    </p:spTree>
    <p:extLst>
      <p:ext uri="{BB962C8B-B14F-4D97-AF65-F5344CB8AC3E}">
        <p14:creationId xmlns:p14="http://schemas.microsoft.com/office/powerpoint/2010/main" val="26242215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C834FDFC-9FAC-4209-B5B0-E78C74F118EA}" type="slidenum">
              <a:rPr lang="fr-FR" smtClean="0"/>
              <a:pPr/>
              <a:t>17</a:t>
            </a:fld>
            <a:endParaRPr lang="fr-FR" dirty="0"/>
          </a:p>
        </p:txBody>
      </p:sp>
      <p:sp>
        <p:nvSpPr>
          <p:cNvPr id="4" name="Titre 3"/>
          <p:cNvSpPr>
            <a:spLocks noGrp="1"/>
          </p:cNvSpPr>
          <p:nvPr>
            <p:ph type="title"/>
          </p:nvPr>
        </p:nvSpPr>
        <p:spPr>
          <a:xfrm>
            <a:off x="1076069" y="287916"/>
            <a:ext cx="10575999" cy="637292"/>
          </a:xfrm>
        </p:spPr>
        <p:txBody>
          <a:bodyPr/>
          <a:lstStyle/>
          <a:p>
            <a:r>
              <a:rPr lang="fr-FR" dirty="0" smtClean="0"/>
              <a:t>Portrait de territoire</a:t>
            </a:r>
            <a:endParaRPr lang="fr-FR" dirty="0"/>
          </a:p>
        </p:txBody>
      </p:sp>
      <p:sp>
        <p:nvSpPr>
          <p:cNvPr id="6" name="ZoneTexte 5"/>
          <p:cNvSpPr txBox="1"/>
          <p:nvPr/>
        </p:nvSpPr>
        <p:spPr>
          <a:xfrm>
            <a:off x="7796400" y="1007238"/>
            <a:ext cx="3527938" cy="923330"/>
          </a:xfrm>
          <a:prstGeom prst="rect">
            <a:avLst/>
          </a:prstGeom>
          <a:noFill/>
        </p:spPr>
        <p:txBody>
          <a:bodyPr wrap="square" rtlCol="0">
            <a:spAutoFit/>
          </a:bodyPr>
          <a:lstStyle/>
          <a:p>
            <a:pPr algn="ctr"/>
            <a:r>
              <a:rPr lang="fr-FR" b="1" dirty="0" smtClean="0"/>
              <a:t>Taux standardisés d’hospitalisation en </a:t>
            </a:r>
            <a:r>
              <a:rPr lang="fr-FR" b="1" dirty="0" smtClean="0"/>
              <a:t>2017</a:t>
            </a:r>
          </a:p>
          <a:p>
            <a:pPr algn="ctr"/>
            <a:r>
              <a:rPr lang="fr-FR" b="1" dirty="0" smtClean="0"/>
              <a:t>(pour 100 000, hors </a:t>
            </a:r>
            <a:r>
              <a:rPr lang="fr-FR" b="1" dirty="0" smtClean="0"/>
              <a:t>naissances)</a:t>
            </a:r>
            <a:endParaRPr lang="fr-FR" b="1" dirty="0"/>
          </a:p>
        </p:txBody>
      </p:sp>
      <p:sp>
        <p:nvSpPr>
          <p:cNvPr id="11" name="Espace réservé du texte 4"/>
          <p:cNvSpPr>
            <a:spLocks noGrp="1"/>
          </p:cNvSpPr>
          <p:nvPr>
            <p:ph type="body" sz="quarter" idx="13"/>
          </p:nvPr>
        </p:nvSpPr>
        <p:spPr>
          <a:xfrm>
            <a:off x="1076068" y="1378635"/>
            <a:ext cx="5766330" cy="2552688"/>
          </a:xfrm>
        </p:spPr>
        <p:txBody>
          <a:bodyPr>
            <a:normAutofit/>
          </a:bodyPr>
          <a:lstStyle/>
          <a:p>
            <a:r>
              <a:rPr lang="fr-FR" dirty="0" smtClean="0"/>
              <a:t>Hospitalisations</a:t>
            </a:r>
          </a:p>
          <a:p>
            <a:pPr lvl="1">
              <a:buFont typeface="Wingdings" panose="05000000000000000000" pitchFamily="2" charset="2"/>
              <a:buChar char="§"/>
            </a:pPr>
            <a:r>
              <a:rPr lang="fr-FR" dirty="0" smtClean="0"/>
              <a:t>Données recueillies sur Eurostat</a:t>
            </a:r>
          </a:p>
          <a:p>
            <a:pPr lvl="1">
              <a:buFont typeface="Wingdings" panose="05000000000000000000" pitchFamily="2" charset="2"/>
              <a:buChar char="§"/>
            </a:pPr>
            <a:r>
              <a:rPr lang="fr-FR" dirty="0" smtClean="0"/>
              <a:t>Séjours ≠ Patients</a:t>
            </a:r>
          </a:p>
          <a:p>
            <a:pPr lvl="1">
              <a:buFont typeface="Wingdings" panose="05000000000000000000" pitchFamily="2" charset="2"/>
              <a:buChar char="§"/>
            </a:pPr>
            <a:r>
              <a:rPr lang="fr-FR" dirty="0" smtClean="0"/>
              <a:t>En fonction du lieu d’hospitalisation</a:t>
            </a:r>
          </a:p>
          <a:p>
            <a:pPr marL="457200" lvl="1" indent="0">
              <a:buNone/>
            </a:pPr>
            <a:r>
              <a:rPr lang="fr-FR" dirty="0" smtClean="0">
                <a:sym typeface="Wingdings" panose="05000000000000000000" pitchFamily="2" charset="2"/>
              </a:rPr>
              <a:t>	 Données d’activité ≠ de la morbidité</a:t>
            </a:r>
            <a:endParaRPr lang="fr-FR" dirty="0"/>
          </a:p>
          <a:p>
            <a:pPr lvl="2" algn="just">
              <a:buFont typeface="Wingdings" panose="05000000000000000000" pitchFamily="2" charset="2"/>
              <a:buChar char="§"/>
            </a:pPr>
            <a:endParaRPr lang="fr-FR" sz="1600" dirty="0"/>
          </a:p>
        </p:txBody>
      </p:sp>
      <p:pic>
        <p:nvPicPr>
          <p:cNvPr id="3" name="Image 2"/>
          <p:cNvPicPr>
            <a:picLocks noChangeAspect="1"/>
          </p:cNvPicPr>
          <p:nvPr/>
        </p:nvPicPr>
        <p:blipFill>
          <a:blip r:embed="rId2"/>
          <a:stretch>
            <a:fillRect/>
          </a:stretch>
        </p:blipFill>
        <p:spPr>
          <a:xfrm>
            <a:off x="7720167" y="1955089"/>
            <a:ext cx="3502351" cy="3600000"/>
          </a:xfrm>
          <a:prstGeom prst="rect">
            <a:avLst/>
          </a:prstGeom>
        </p:spPr>
      </p:pic>
      <p:sp>
        <p:nvSpPr>
          <p:cNvPr id="15" name="Zone de texte 2"/>
          <p:cNvSpPr txBox="1">
            <a:spLocks noChangeArrowheads="1"/>
          </p:cNvSpPr>
          <p:nvPr/>
        </p:nvSpPr>
        <p:spPr bwMode="auto">
          <a:xfrm>
            <a:off x="10351679" y="2324282"/>
            <a:ext cx="200025" cy="238125"/>
          </a:xfrm>
          <a:prstGeom prst="rect">
            <a:avLst/>
          </a:prstGeom>
          <a:noFill/>
          <a:ln w="9525">
            <a:noFill/>
            <a:miter lim="800000"/>
            <a:headEnd/>
            <a:tailEnd/>
          </a:ln>
        </p:spPr>
        <p:txBody>
          <a:bodyPr rot="0" vert="horz" wrap="square" lIns="91440" tIns="45720" rIns="91440" bIns="45720" anchor="t" anchorCtr="0">
            <a:noAutofit/>
          </a:bodyPr>
          <a:lstStyle/>
          <a:p>
            <a:pPr algn="just">
              <a:lnSpc>
                <a:spcPct val="107000"/>
              </a:lnSpc>
              <a:spcAft>
                <a:spcPts val="800"/>
              </a:spcAft>
            </a:pPr>
            <a:r>
              <a:rPr lang="fr-FR" sz="1100">
                <a:solidFill>
                  <a:srgbClr val="7F7F7F"/>
                </a:solidFill>
                <a:effectLst/>
                <a:latin typeface="Gadugi" panose="020B0502040204020203" pitchFamily="34" charset="0"/>
                <a:ea typeface="Gadugi" panose="020B0502040204020203" pitchFamily="34" charset="0"/>
                <a:cs typeface="Times New Roman" panose="02020603050405020304" pitchFamily="18" charset="0"/>
              </a:rPr>
              <a:t>*</a:t>
            </a:r>
            <a:endParaRPr lang="fr-FR" sz="1100">
              <a:effectLst/>
              <a:latin typeface="Gadugi" panose="020B0502040204020203" pitchFamily="34" charset="0"/>
              <a:ea typeface="Gadugi" panose="020B0502040204020203" pitchFamily="34" charset="0"/>
              <a:cs typeface="Times New Roman" panose="02020603050405020304" pitchFamily="18" charset="0"/>
            </a:endParaRPr>
          </a:p>
        </p:txBody>
      </p:sp>
      <p:sp>
        <p:nvSpPr>
          <p:cNvPr id="20" name="Zone de texte 2"/>
          <p:cNvSpPr txBox="1">
            <a:spLocks noChangeArrowheads="1"/>
          </p:cNvSpPr>
          <p:nvPr/>
        </p:nvSpPr>
        <p:spPr bwMode="auto">
          <a:xfrm>
            <a:off x="10166402" y="2650184"/>
            <a:ext cx="200025" cy="238125"/>
          </a:xfrm>
          <a:prstGeom prst="rect">
            <a:avLst/>
          </a:prstGeom>
          <a:noFill/>
          <a:ln w="9525">
            <a:noFill/>
            <a:miter lim="800000"/>
            <a:headEnd/>
            <a:tailEnd/>
          </a:ln>
        </p:spPr>
        <p:txBody>
          <a:bodyPr rot="0" vert="horz" wrap="square" lIns="91440" tIns="45720" rIns="91440" bIns="45720" anchor="t" anchorCtr="0">
            <a:noAutofit/>
          </a:bodyPr>
          <a:lstStyle/>
          <a:p>
            <a:pPr algn="just">
              <a:lnSpc>
                <a:spcPct val="107000"/>
              </a:lnSpc>
              <a:spcAft>
                <a:spcPts val="800"/>
              </a:spcAft>
            </a:pPr>
            <a:r>
              <a:rPr lang="fr-FR" sz="1100" dirty="0">
                <a:solidFill>
                  <a:srgbClr val="7F7F7F"/>
                </a:solidFill>
                <a:effectLst/>
                <a:latin typeface="Gadugi" panose="020B0502040204020203" pitchFamily="34" charset="0"/>
                <a:ea typeface="Gadugi" panose="020B0502040204020203" pitchFamily="34" charset="0"/>
                <a:cs typeface="Times New Roman" panose="02020603050405020304" pitchFamily="18" charset="0"/>
              </a:rPr>
              <a:t>*</a:t>
            </a:r>
            <a:endParaRPr lang="fr-FR" sz="1100" dirty="0">
              <a:effectLst/>
              <a:latin typeface="Gadugi" panose="020B0502040204020203" pitchFamily="34" charset="0"/>
              <a:ea typeface="Gadugi" panose="020B0502040204020203" pitchFamily="34" charset="0"/>
              <a:cs typeface="Times New Roman" panose="02020603050405020304" pitchFamily="18" charset="0"/>
            </a:endParaRPr>
          </a:p>
        </p:txBody>
      </p:sp>
      <p:sp>
        <p:nvSpPr>
          <p:cNvPr id="21" name="Zone de texte 2"/>
          <p:cNvSpPr txBox="1">
            <a:spLocks noChangeArrowheads="1"/>
          </p:cNvSpPr>
          <p:nvPr/>
        </p:nvSpPr>
        <p:spPr bwMode="auto">
          <a:xfrm>
            <a:off x="10504079" y="2998275"/>
            <a:ext cx="200025" cy="238125"/>
          </a:xfrm>
          <a:prstGeom prst="rect">
            <a:avLst/>
          </a:prstGeom>
          <a:noFill/>
          <a:ln w="9525">
            <a:noFill/>
            <a:miter lim="800000"/>
            <a:headEnd/>
            <a:tailEnd/>
          </a:ln>
        </p:spPr>
        <p:txBody>
          <a:bodyPr rot="0" vert="horz" wrap="square" lIns="91440" tIns="45720" rIns="91440" bIns="45720" anchor="t" anchorCtr="0">
            <a:noAutofit/>
          </a:bodyPr>
          <a:lstStyle/>
          <a:p>
            <a:pPr algn="just">
              <a:lnSpc>
                <a:spcPct val="107000"/>
              </a:lnSpc>
              <a:spcAft>
                <a:spcPts val="800"/>
              </a:spcAft>
            </a:pPr>
            <a:r>
              <a:rPr lang="fr-FR" sz="1100" dirty="0">
                <a:solidFill>
                  <a:srgbClr val="7F7F7F"/>
                </a:solidFill>
                <a:effectLst/>
                <a:latin typeface="Gadugi" panose="020B0502040204020203" pitchFamily="34" charset="0"/>
                <a:ea typeface="Gadugi" panose="020B0502040204020203" pitchFamily="34" charset="0"/>
                <a:cs typeface="Times New Roman" panose="02020603050405020304" pitchFamily="18" charset="0"/>
              </a:rPr>
              <a:t>*</a:t>
            </a:r>
            <a:endParaRPr lang="fr-FR" sz="1100" dirty="0">
              <a:effectLst/>
              <a:latin typeface="Gadugi" panose="020B0502040204020203" pitchFamily="34" charset="0"/>
              <a:ea typeface="Gadugi" panose="020B0502040204020203" pitchFamily="34" charset="0"/>
              <a:cs typeface="Times New Roman" panose="02020603050405020304" pitchFamily="18" charset="0"/>
            </a:endParaRPr>
          </a:p>
        </p:txBody>
      </p:sp>
      <p:sp>
        <p:nvSpPr>
          <p:cNvPr id="22" name="Zone de texte 2"/>
          <p:cNvSpPr txBox="1">
            <a:spLocks noChangeArrowheads="1"/>
          </p:cNvSpPr>
          <p:nvPr/>
        </p:nvSpPr>
        <p:spPr bwMode="auto">
          <a:xfrm>
            <a:off x="10787097" y="3324598"/>
            <a:ext cx="200025" cy="238125"/>
          </a:xfrm>
          <a:prstGeom prst="rect">
            <a:avLst/>
          </a:prstGeom>
          <a:noFill/>
          <a:ln w="9525">
            <a:noFill/>
            <a:miter lim="800000"/>
            <a:headEnd/>
            <a:tailEnd/>
          </a:ln>
        </p:spPr>
        <p:txBody>
          <a:bodyPr rot="0" vert="horz" wrap="square" lIns="91440" tIns="45720" rIns="91440" bIns="45720" anchor="t" anchorCtr="0">
            <a:noAutofit/>
          </a:bodyPr>
          <a:lstStyle/>
          <a:p>
            <a:pPr algn="just">
              <a:lnSpc>
                <a:spcPct val="107000"/>
              </a:lnSpc>
              <a:spcAft>
                <a:spcPts val="800"/>
              </a:spcAft>
            </a:pPr>
            <a:r>
              <a:rPr lang="fr-FR" sz="1100" dirty="0">
                <a:solidFill>
                  <a:srgbClr val="7F7F7F"/>
                </a:solidFill>
                <a:effectLst/>
                <a:latin typeface="Gadugi" panose="020B0502040204020203" pitchFamily="34" charset="0"/>
                <a:ea typeface="Gadugi" panose="020B0502040204020203" pitchFamily="34" charset="0"/>
                <a:cs typeface="Times New Roman" panose="02020603050405020304" pitchFamily="18" charset="0"/>
              </a:rPr>
              <a:t>*</a:t>
            </a:r>
            <a:endParaRPr lang="fr-FR" sz="1100" dirty="0">
              <a:effectLst/>
              <a:latin typeface="Gadugi" panose="020B0502040204020203" pitchFamily="34" charset="0"/>
              <a:ea typeface="Gadugi" panose="020B0502040204020203" pitchFamily="34" charset="0"/>
              <a:cs typeface="Times New Roman" panose="02020603050405020304" pitchFamily="18" charset="0"/>
            </a:endParaRPr>
          </a:p>
        </p:txBody>
      </p:sp>
      <p:sp>
        <p:nvSpPr>
          <p:cNvPr id="23" name="Zone de texte 2"/>
          <p:cNvSpPr txBox="1">
            <a:spLocks noChangeArrowheads="1"/>
          </p:cNvSpPr>
          <p:nvPr/>
        </p:nvSpPr>
        <p:spPr bwMode="auto">
          <a:xfrm>
            <a:off x="11054685" y="3693198"/>
            <a:ext cx="200025" cy="238125"/>
          </a:xfrm>
          <a:prstGeom prst="rect">
            <a:avLst/>
          </a:prstGeom>
          <a:noFill/>
          <a:ln w="9525">
            <a:noFill/>
            <a:miter lim="800000"/>
            <a:headEnd/>
            <a:tailEnd/>
          </a:ln>
        </p:spPr>
        <p:txBody>
          <a:bodyPr rot="0" vert="horz" wrap="square" lIns="91440" tIns="45720" rIns="91440" bIns="45720" anchor="t" anchorCtr="0">
            <a:noAutofit/>
          </a:bodyPr>
          <a:lstStyle/>
          <a:p>
            <a:pPr algn="just">
              <a:lnSpc>
                <a:spcPct val="107000"/>
              </a:lnSpc>
              <a:spcAft>
                <a:spcPts val="800"/>
              </a:spcAft>
            </a:pPr>
            <a:r>
              <a:rPr lang="fr-FR" sz="1100">
                <a:solidFill>
                  <a:srgbClr val="7F7F7F"/>
                </a:solidFill>
                <a:effectLst/>
                <a:latin typeface="Gadugi" panose="020B0502040204020203" pitchFamily="34" charset="0"/>
                <a:ea typeface="Gadugi" panose="020B0502040204020203" pitchFamily="34" charset="0"/>
                <a:cs typeface="Times New Roman" panose="02020603050405020304" pitchFamily="18" charset="0"/>
              </a:rPr>
              <a:t>*</a:t>
            </a:r>
            <a:endParaRPr lang="fr-FR" sz="1100">
              <a:effectLst/>
              <a:latin typeface="Gadugi" panose="020B0502040204020203" pitchFamily="34" charset="0"/>
              <a:ea typeface="Gadugi" panose="020B0502040204020203" pitchFamily="34" charset="0"/>
              <a:cs typeface="Times New Roman" panose="02020603050405020304" pitchFamily="18" charset="0"/>
            </a:endParaRPr>
          </a:p>
        </p:txBody>
      </p:sp>
      <p:sp>
        <p:nvSpPr>
          <p:cNvPr id="25" name="Zone de texte 2"/>
          <p:cNvSpPr txBox="1">
            <a:spLocks noChangeArrowheads="1"/>
          </p:cNvSpPr>
          <p:nvPr/>
        </p:nvSpPr>
        <p:spPr bwMode="auto">
          <a:xfrm>
            <a:off x="7687975" y="2650184"/>
            <a:ext cx="324205" cy="238125"/>
          </a:xfrm>
          <a:prstGeom prst="rect">
            <a:avLst/>
          </a:prstGeom>
          <a:noFill/>
          <a:ln w="9525">
            <a:noFill/>
            <a:miter lim="800000"/>
            <a:headEnd/>
            <a:tailEnd/>
          </a:ln>
        </p:spPr>
        <p:txBody>
          <a:bodyPr rot="0" vert="horz" wrap="square" lIns="91440" tIns="45720" rIns="91440" bIns="45720" anchor="t" anchorCtr="0">
            <a:noAutofit/>
          </a:bodyPr>
          <a:lstStyle/>
          <a:p>
            <a:pPr algn="just">
              <a:lnSpc>
                <a:spcPct val="107000"/>
              </a:lnSpc>
              <a:spcAft>
                <a:spcPts val="800"/>
              </a:spcAft>
            </a:pPr>
            <a:r>
              <a:rPr lang="fr-FR" sz="1100" dirty="0" smtClean="0">
                <a:solidFill>
                  <a:srgbClr val="7F7F7F"/>
                </a:solidFill>
                <a:effectLst/>
                <a:latin typeface="Gadugi" panose="020B0502040204020203" pitchFamily="34" charset="0"/>
                <a:ea typeface="Gadugi" panose="020B0502040204020203" pitchFamily="34" charset="0"/>
                <a:cs typeface="Times New Roman" panose="02020603050405020304" pitchFamily="18" charset="0"/>
              </a:rPr>
              <a:t>**</a:t>
            </a:r>
            <a:endParaRPr lang="fr-FR" sz="1100" dirty="0">
              <a:effectLst/>
              <a:latin typeface="Gadugi" panose="020B0502040204020203" pitchFamily="34" charset="0"/>
              <a:ea typeface="Gadugi" panose="020B0502040204020203" pitchFamily="34" charset="0"/>
              <a:cs typeface="Times New Roman" panose="02020603050405020304" pitchFamily="18" charset="0"/>
            </a:endParaRPr>
          </a:p>
        </p:txBody>
      </p:sp>
      <p:sp>
        <p:nvSpPr>
          <p:cNvPr id="26" name="Zone de texte 2"/>
          <p:cNvSpPr txBox="1">
            <a:spLocks noChangeArrowheads="1"/>
          </p:cNvSpPr>
          <p:nvPr/>
        </p:nvSpPr>
        <p:spPr bwMode="auto">
          <a:xfrm>
            <a:off x="8145175" y="5536303"/>
            <a:ext cx="2830389" cy="238125"/>
          </a:xfrm>
          <a:prstGeom prst="rect">
            <a:avLst/>
          </a:prstGeom>
          <a:noFill/>
          <a:ln w="9525">
            <a:noFill/>
            <a:miter lim="800000"/>
            <a:headEnd/>
            <a:tailEnd/>
          </a:ln>
        </p:spPr>
        <p:txBody>
          <a:bodyPr rot="0" vert="horz" wrap="square" lIns="91440" tIns="45720" rIns="91440" bIns="45720" anchor="t" anchorCtr="0">
            <a:noAutofit/>
          </a:bodyPr>
          <a:lstStyle/>
          <a:p>
            <a:pPr algn="just">
              <a:lnSpc>
                <a:spcPct val="107000"/>
              </a:lnSpc>
              <a:spcAft>
                <a:spcPts val="800"/>
              </a:spcAft>
            </a:pPr>
            <a:r>
              <a:rPr lang="fr-FR" sz="1100" dirty="0" smtClean="0">
                <a:solidFill>
                  <a:srgbClr val="7F7F7F"/>
                </a:solidFill>
                <a:effectLst/>
                <a:latin typeface="Gadugi" panose="020B0502040204020203" pitchFamily="34" charset="0"/>
                <a:ea typeface="Gadugi" panose="020B0502040204020203" pitchFamily="34" charset="0"/>
                <a:cs typeface="Times New Roman" panose="02020603050405020304" pitchFamily="18" charset="0"/>
              </a:rPr>
              <a:t>** : 2016 au GD Luxembourg</a:t>
            </a:r>
            <a:endParaRPr lang="fr-FR" sz="1100" dirty="0">
              <a:effectLst/>
              <a:latin typeface="Gadugi" panose="020B0502040204020203" pitchFamily="34" charset="0"/>
              <a:ea typeface="Gadugi" panose="020B0502040204020203" pitchFamily="34" charset="0"/>
              <a:cs typeface="Times New Roman" panose="02020603050405020304" pitchFamily="18" charset="0"/>
            </a:endParaRPr>
          </a:p>
        </p:txBody>
      </p:sp>
      <p:sp>
        <p:nvSpPr>
          <p:cNvPr id="14" name="Espace réservé du pied de page 2">
            <a:extLst>
              <a:ext uri="{FF2B5EF4-FFF2-40B4-BE49-F238E27FC236}">
                <a16:creationId xmlns:a16="http://schemas.microsoft.com/office/drawing/2014/main" id="{4CD24043-8DB4-41A8-854F-7888751A3156}"/>
              </a:ext>
            </a:extLst>
          </p:cNvPr>
          <p:cNvSpPr txBox="1">
            <a:spLocks/>
          </p:cNvSpPr>
          <p:nvPr/>
        </p:nvSpPr>
        <p:spPr>
          <a:xfrm>
            <a:off x="905692" y="6354807"/>
            <a:ext cx="9986668"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err="1"/>
              <a:t>Cosan</a:t>
            </a:r>
            <a:r>
              <a:rPr lang="fr-FR" dirty="0"/>
              <a:t> – </a:t>
            </a:r>
            <a:r>
              <a:rPr lang="fr-FR" dirty="0" smtClean="0"/>
              <a:t>Portrait </a:t>
            </a:r>
            <a:r>
              <a:rPr lang="fr-FR" dirty="0"/>
              <a:t>de santé de la population de la Grande Région</a:t>
            </a:r>
          </a:p>
        </p:txBody>
      </p:sp>
    </p:spTree>
    <p:extLst>
      <p:ext uri="{BB962C8B-B14F-4D97-AF65-F5344CB8AC3E}">
        <p14:creationId xmlns:p14="http://schemas.microsoft.com/office/powerpoint/2010/main" val="250847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C834FDFC-9FAC-4209-B5B0-E78C74F118EA}" type="slidenum">
              <a:rPr lang="fr-FR" smtClean="0"/>
              <a:pPr/>
              <a:t>18</a:t>
            </a:fld>
            <a:endParaRPr lang="fr-FR" dirty="0"/>
          </a:p>
        </p:txBody>
      </p:sp>
      <p:sp>
        <p:nvSpPr>
          <p:cNvPr id="4" name="Titre 3"/>
          <p:cNvSpPr>
            <a:spLocks noGrp="1"/>
          </p:cNvSpPr>
          <p:nvPr>
            <p:ph type="title"/>
          </p:nvPr>
        </p:nvSpPr>
        <p:spPr>
          <a:xfrm>
            <a:off x="1076069" y="287916"/>
            <a:ext cx="10575999" cy="637292"/>
          </a:xfrm>
        </p:spPr>
        <p:txBody>
          <a:bodyPr/>
          <a:lstStyle/>
          <a:p>
            <a:r>
              <a:rPr lang="fr-FR" dirty="0" smtClean="0"/>
              <a:t>Portrait de territoire</a:t>
            </a:r>
            <a:endParaRPr lang="fr-FR" dirty="0"/>
          </a:p>
        </p:txBody>
      </p:sp>
      <p:sp>
        <p:nvSpPr>
          <p:cNvPr id="6" name="ZoneTexte 5"/>
          <p:cNvSpPr txBox="1"/>
          <p:nvPr/>
        </p:nvSpPr>
        <p:spPr>
          <a:xfrm>
            <a:off x="1227956" y="1095648"/>
            <a:ext cx="3527938" cy="646331"/>
          </a:xfrm>
          <a:prstGeom prst="rect">
            <a:avLst/>
          </a:prstGeom>
          <a:noFill/>
        </p:spPr>
        <p:txBody>
          <a:bodyPr wrap="square" rtlCol="0">
            <a:spAutoFit/>
          </a:bodyPr>
          <a:lstStyle/>
          <a:p>
            <a:pPr algn="ctr"/>
            <a:r>
              <a:rPr lang="fr-FR" b="1" dirty="0" smtClean="0"/>
              <a:t>Répartition des hospitalisations par pathologie en 2017</a:t>
            </a:r>
            <a:endParaRPr lang="fr-FR" b="1" dirty="0"/>
          </a:p>
        </p:txBody>
      </p:sp>
      <p:pic>
        <p:nvPicPr>
          <p:cNvPr id="14" name="Image 13"/>
          <p:cNvPicPr/>
          <p:nvPr/>
        </p:nvPicPr>
        <p:blipFill>
          <a:blip r:embed="rId2">
            <a:extLst>
              <a:ext uri="{28A0092B-C50C-407E-A947-70E740481C1C}">
                <a14:useLocalDpi xmlns:a14="http://schemas.microsoft.com/office/drawing/2010/main" val="0"/>
              </a:ext>
            </a:extLst>
          </a:blip>
          <a:srcRect/>
          <a:stretch>
            <a:fillRect/>
          </a:stretch>
        </p:blipFill>
        <p:spPr bwMode="auto">
          <a:xfrm>
            <a:off x="1227956" y="1795222"/>
            <a:ext cx="3286125" cy="4320000"/>
          </a:xfrm>
          <a:prstGeom prst="rect">
            <a:avLst/>
          </a:prstGeom>
          <a:noFill/>
        </p:spPr>
      </p:pic>
      <p:sp>
        <p:nvSpPr>
          <p:cNvPr id="16" name="ZoneTexte 15"/>
          <p:cNvSpPr txBox="1"/>
          <p:nvPr/>
        </p:nvSpPr>
        <p:spPr>
          <a:xfrm>
            <a:off x="6953250" y="1148891"/>
            <a:ext cx="3695086" cy="369332"/>
          </a:xfrm>
          <a:prstGeom prst="rect">
            <a:avLst/>
          </a:prstGeom>
          <a:noFill/>
        </p:spPr>
        <p:txBody>
          <a:bodyPr wrap="square" rtlCol="0">
            <a:spAutoFit/>
          </a:bodyPr>
          <a:lstStyle/>
          <a:p>
            <a:r>
              <a:rPr lang="fr-FR" b="1" dirty="0" smtClean="0"/>
              <a:t>Part des séjours hospitaliers en 2017</a:t>
            </a:r>
            <a:endParaRPr lang="fr-FR" b="1" dirty="0"/>
          </a:p>
        </p:txBody>
      </p:sp>
      <p:sp>
        <p:nvSpPr>
          <p:cNvPr id="17" name="ZoneTexte 16"/>
          <p:cNvSpPr txBox="1"/>
          <p:nvPr/>
        </p:nvSpPr>
        <p:spPr>
          <a:xfrm>
            <a:off x="9026013" y="1980891"/>
            <a:ext cx="2626055" cy="369332"/>
          </a:xfrm>
          <a:prstGeom prst="rect">
            <a:avLst/>
          </a:prstGeom>
          <a:noFill/>
        </p:spPr>
        <p:txBody>
          <a:bodyPr wrap="square" rtlCol="0">
            <a:spAutoFit/>
          </a:bodyPr>
          <a:lstStyle/>
          <a:p>
            <a:r>
              <a:rPr lang="fr-FR" b="1" dirty="0" smtClean="0"/>
              <a:t>Système ostéo articulaire</a:t>
            </a:r>
            <a:endParaRPr lang="fr-FR" b="1" dirty="0"/>
          </a:p>
        </p:txBody>
      </p:sp>
      <p:sp>
        <p:nvSpPr>
          <p:cNvPr id="18" name="ZoneTexte 17"/>
          <p:cNvSpPr txBox="1"/>
          <p:nvPr/>
        </p:nvSpPr>
        <p:spPr>
          <a:xfrm>
            <a:off x="5906421" y="1980891"/>
            <a:ext cx="2171701" cy="369332"/>
          </a:xfrm>
          <a:prstGeom prst="rect">
            <a:avLst/>
          </a:prstGeom>
          <a:noFill/>
        </p:spPr>
        <p:txBody>
          <a:bodyPr wrap="square" rtlCol="0">
            <a:spAutoFit/>
          </a:bodyPr>
          <a:lstStyle/>
          <a:p>
            <a:r>
              <a:rPr lang="fr-FR" b="1" dirty="0" smtClean="0"/>
              <a:t>Appareil circulatoire</a:t>
            </a:r>
            <a:endParaRPr lang="fr-FR" b="1" dirty="0"/>
          </a:p>
        </p:txBody>
      </p:sp>
      <p:pic>
        <p:nvPicPr>
          <p:cNvPr id="7" name="Image 6"/>
          <p:cNvPicPr>
            <a:picLocks noChangeAspect="1"/>
          </p:cNvPicPr>
          <p:nvPr/>
        </p:nvPicPr>
        <p:blipFill>
          <a:blip r:embed="rId3"/>
          <a:stretch>
            <a:fillRect/>
          </a:stretch>
        </p:blipFill>
        <p:spPr>
          <a:xfrm>
            <a:off x="5111039" y="2573906"/>
            <a:ext cx="3512775" cy="3600000"/>
          </a:xfrm>
          <a:prstGeom prst="rect">
            <a:avLst/>
          </a:prstGeom>
        </p:spPr>
      </p:pic>
      <p:pic>
        <p:nvPicPr>
          <p:cNvPr id="19" name="Image 1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472733" y="2573906"/>
            <a:ext cx="3510805" cy="3600000"/>
          </a:xfrm>
          <a:prstGeom prst="rect">
            <a:avLst/>
          </a:prstGeom>
          <a:noFill/>
        </p:spPr>
      </p:pic>
      <p:sp>
        <p:nvSpPr>
          <p:cNvPr id="11" name="Espace réservé du pied de page 2">
            <a:extLst>
              <a:ext uri="{FF2B5EF4-FFF2-40B4-BE49-F238E27FC236}">
                <a16:creationId xmlns:a16="http://schemas.microsoft.com/office/drawing/2014/main" id="{4CD24043-8DB4-41A8-854F-7888751A3156}"/>
              </a:ext>
            </a:extLst>
          </p:cNvPr>
          <p:cNvSpPr txBox="1">
            <a:spLocks/>
          </p:cNvSpPr>
          <p:nvPr/>
        </p:nvSpPr>
        <p:spPr>
          <a:xfrm>
            <a:off x="905692" y="6354807"/>
            <a:ext cx="9986668"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err="1"/>
              <a:t>Cosan</a:t>
            </a:r>
            <a:r>
              <a:rPr lang="fr-FR" dirty="0"/>
              <a:t> – </a:t>
            </a:r>
            <a:r>
              <a:rPr lang="fr-FR" dirty="0" smtClean="0"/>
              <a:t>Portrait </a:t>
            </a:r>
            <a:r>
              <a:rPr lang="fr-FR" dirty="0"/>
              <a:t>de santé de la population de la Grande Région</a:t>
            </a:r>
          </a:p>
        </p:txBody>
      </p:sp>
    </p:spTree>
    <p:extLst>
      <p:ext uri="{BB962C8B-B14F-4D97-AF65-F5344CB8AC3E}">
        <p14:creationId xmlns:p14="http://schemas.microsoft.com/office/powerpoint/2010/main" val="13316170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C834FDFC-9FAC-4209-B5B0-E78C74F118EA}" type="slidenum">
              <a:rPr lang="fr-FR" smtClean="0"/>
              <a:pPr/>
              <a:t>19</a:t>
            </a:fld>
            <a:endParaRPr lang="fr-FR" dirty="0"/>
          </a:p>
        </p:txBody>
      </p:sp>
      <p:sp>
        <p:nvSpPr>
          <p:cNvPr id="5" name="Espace réservé du texte 4"/>
          <p:cNvSpPr>
            <a:spLocks noGrp="1"/>
          </p:cNvSpPr>
          <p:nvPr>
            <p:ph type="body" sz="quarter" idx="13"/>
          </p:nvPr>
        </p:nvSpPr>
        <p:spPr>
          <a:xfrm>
            <a:off x="1076069" y="1378635"/>
            <a:ext cx="10249156" cy="4688790"/>
          </a:xfrm>
        </p:spPr>
        <p:txBody>
          <a:bodyPr>
            <a:normAutofit/>
          </a:bodyPr>
          <a:lstStyle/>
          <a:p>
            <a:r>
              <a:rPr lang="fr-FR" dirty="0" smtClean="0"/>
              <a:t>Indicateurs de santé à développer</a:t>
            </a:r>
            <a:endParaRPr lang="fr-FR" dirty="0"/>
          </a:p>
          <a:p>
            <a:pPr lvl="1" algn="just">
              <a:buFont typeface="Wingdings" panose="05000000000000000000" pitchFamily="2" charset="2"/>
              <a:buChar char="§"/>
            </a:pPr>
            <a:r>
              <a:rPr lang="fr-FR" sz="2000" dirty="0" smtClean="0"/>
              <a:t>Hospitalisation</a:t>
            </a:r>
          </a:p>
          <a:p>
            <a:pPr lvl="2" algn="just">
              <a:buFont typeface="Wingdings" panose="05000000000000000000" pitchFamily="2" charset="2"/>
              <a:buChar char="§"/>
            </a:pPr>
            <a:r>
              <a:rPr lang="fr-FR" dirty="0" smtClean="0"/>
              <a:t>Données domiciliées</a:t>
            </a:r>
          </a:p>
          <a:p>
            <a:pPr lvl="2" algn="just">
              <a:buFont typeface="Wingdings" panose="05000000000000000000" pitchFamily="2" charset="2"/>
              <a:buChar char="§"/>
            </a:pPr>
            <a:r>
              <a:rPr lang="fr-FR" dirty="0" smtClean="0"/>
              <a:t>Nombres de patients</a:t>
            </a:r>
          </a:p>
          <a:p>
            <a:pPr lvl="1" algn="just">
              <a:buFont typeface="Wingdings" panose="05000000000000000000" pitchFamily="2" charset="2"/>
              <a:buChar char="§"/>
            </a:pPr>
            <a:r>
              <a:rPr lang="fr-FR" dirty="0" smtClean="0"/>
              <a:t>Patients atteints de maladies chroniques</a:t>
            </a:r>
          </a:p>
          <a:p>
            <a:pPr lvl="2" algn="just">
              <a:buFont typeface="Wingdings" panose="05000000000000000000" pitchFamily="2" charset="2"/>
              <a:buChar char="§"/>
            </a:pPr>
            <a:r>
              <a:rPr lang="fr-FR" dirty="0" smtClean="0"/>
              <a:t>ALD en France, </a:t>
            </a:r>
          </a:p>
          <a:p>
            <a:pPr lvl="2" algn="just">
              <a:buFont typeface="Wingdings" panose="05000000000000000000" pitchFamily="2" charset="2"/>
              <a:buChar char="§"/>
            </a:pPr>
            <a:r>
              <a:rPr lang="fr-FR" dirty="0" smtClean="0"/>
              <a:t>des registres pour certaines maladies en Belgique, GDL, Allemagne</a:t>
            </a:r>
            <a:endParaRPr lang="fr-FR" dirty="0"/>
          </a:p>
          <a:p>
            <a:pPr lvl="2" algn="just">
              <a:buFont typeface="Wingdings" panose="05000000000000000000" pitchFamily="2" charset="2"/>
              <a:buChar char="§"/>
            </a:pPr>
            <a:endParaRPr lang="fr-FR" sz="1600" dirty="0"/>
          </a:p>
        </p:txBody>
      </p:sp>
      <p:sp>
        <p:nvSpPr>
          <p:cNvPr id="4" name="Titre 3"/>
          <p:cNvSpPr>
            <a:spLocks noGrp="1"/>
          </p:cNvSpPr>
          <p:nvPr>
            <p:ph type="title"/>
          </p:nvPr>
        </p:nvSpPr>
        <p:spPr>
          <a:xfrm>
            <a:off x="1076069" y="287916"/>
            <a:ext cx="10575999" cy="637292"/>
          </a:xfrm>
        </p:spPr>
        <p:txBody>
          <a:bodyPr/>
          <a:lstStyle/>
          <a:p>
            <a:r>
              <a:rPr lang="fr-FR" dirty="0" smtClean="0"/>
              <a:t>Portrait de territoire</a:t>
            </a:r>
            <a:endParaRPr lang="fr-FR" dirty="0"/>
          </a:p>
        </p:txBody>
      </p:sp>
      <p:sp>
        <p:nvSpPr>
          <p:cNvPr id="6" name="Espace réservé du pied de page 2">
            <a:extLst>
              <a:ext uri="{FF2B5EF4-FFF2-40B4-BE49-F238E27FC236}">
                <a16:creationId xmlns:a16="http://schemas.microsoft.com/office/drawing/2014/main" id="{4CD24043-8DB4-41A8-854F-7888751A3156}"/>
              </a:ext>
            </a:extLst>
          </p:cNvPr>
          <p:cNvSpPr txBox="1">
            <a:spLocks/>
          </p:cNvSpPr>
          <p:nvPr/>
        </p:nvSpPr>
        <p:spPr>
          <a:xfrm>
            <a:off x="905692" y="6354807"/>
            <a:ext cx="9986668"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err="1"/>
              <a:t>Cosan</a:t>
            </a:r>
            <a:r>
              <a:rPr lang="fr-FR" dirty="0"/>
              <a:t> – </a:t>
            </a:r>
            <a:r>
              <a:rPr lang="fr-FR" dirty="0" smtClean="0"/>
              <a:t>Portrait </a:t>
            </a:r>
            <a:r>
              <a:rPr lang="fr-FR" dirty="0"/>
              <a:t>de santé de la population de la Grande Région</a:t>
            </a:r>
          </a:p>
        </p:txBody>
      </p:sp>
    </p:spTree>
    <p:extLst>
      <p:ext uri="{BB962C8B-B14F-4D97-AF65-F5344CB8AC3E}">
        <p14:creationId xmlns:p14="http://schemas.microsoft.com/office/powerpoint/2010/main" val="33578481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C834FDFC-9FAC-4209-B5B0-E78C74F118EA}" type="slidenum">
              <a:rPr lang="fr-FR" smtClean="0"/>
              <a:pPr/>
              <a:t>2</a:t>
            </a:fld>
            <a:endParaRPr lang="fr-FR" dirty="0"/>
          </a:p>
        </p:txBody>
      </p:sp>
      <p:sp>
        <p:nvSpPr>
          <p:cNvPr id="3" name="Titre 2"/>
          <p:cNvSpPr>
            <a:spLocks noGrp="1"/>
          </p:cNvSpPr>
          <p:nvPr>
            <p:ph type="title"/>
          </p:nvPr>
        </p:nvSpPr>
        <p:spPr/>
        <p:txBody>
          <a:bodyPr/>
          <a:lstStyle/>
          <a:p>
            <a:r>
              <a:rPr lang="fr-FR" dirty="0" smtClean="0"/>
              <a:t>Contexte, objectifs</a:t>
            </a:r>
            <a:endParaRPr lang="fr-FR" dirty="0"/>
          </a:p>
        </p:txBody>
      </p:sp>
      <p:sp>
        <p:nvSpPr>
          <p:cNvPr id="4" name="Espace réservé du pied de page 2">
            <a:extLst>
              <a:ext uri="{FF2B5EF4-FFF2-40B4-BE49-F238E27FC236}">
                <a16:creationId xmlns:a16="http://schemas.microsoft.com/office/drawing/2014/main" id="{4CD24043-8DB4-41A8-854F-7888751A3156}"/>
              </a:ext>
            </a:extLst>
          </p:cNvPr>
          <p:cNvSpPr txBox="1">
            <a:spLocks/>
          </p:cNvSpPr>
          <p:nvPr/>
        </p:nvSpPr>
        <p:spPr>
          <a:xfrm>
            <a:off x="905692" y="6354807"/>
            <a:ext cx="9986668"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err="1"/>
              <a:t>Cosan</a:t>
            </a:r>
            <a:r>
              <a:rPr lang="fr-FR" dirty="0"/>
              <a:t> – </a:t>
            </a:r>
            <a:r>
              <a:rPr lang="fr-FR" dirty="0" smtClean="0"/>
              <a:t>Introduction, contexte, objectifs</a:t>
            </a:r>
            <a:endParaRPr lang="fr-FR" dirty="0"/>
          </a:p>
        </p:txBody>
      </p:sp>
    </p:spTree>
    <p:extLst>
      <p:ext uri="{BB962C8B-B14F-4D97-AF65-F5344CB8AC3E}">
        <p14:creationId xmlns:p14="http://schemas.microsoft.com/office/powerpoint/2010/main" val="12777483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C834FDFC-9FAC-4209-B5B0-E78C74F118EA}" type="slidenum">
              <a:rPr lang="fr-FR" smtClean="0"/>
              <a:pPr/>
              <a:t>20</a:t>
            </a:fld>
            <a:endParaRPr lang="fr-FR" dirty="0"/>
          </a:p>
        </p:txBody>
      </p:sp>
      <p:sp>
        <p:nvSpPr>
          <p:cNvPr id="4" name="Titre 3"/>
          <p:cNvSpPr>
            <a:spLocks noGrp="1"/>
          </p:cNvSpPr>
          <p:nvPr>
            <p:ph type="title"/>
          </p:nvPr>
        </p:nvSpPr>
        <p:spPr>
          <a:xfrm>
            <a:off x="1076069" y="287916"/>
            <a:ext cx="10575999" cy="637292"/>
          </a:xfrm>
        </p:spPr>
        <p:txBody>
          <a:bodyPr/>
          <a:lstStyle/>
          <a:p>
            <a:r>
              <a:rPr lang="fr-FR" dirty="0" smtClean="0"/>
              <a:t>Portrait de territoire</a:t>
            </a:r>
            <a:endParaRPr lang="fr-FR" dirty="0"/>
          </a:p>
        </p:txBody>
      </p:sp>
      <p:sp>
        <p:nvSpPr>
          <p:cNvPr id="6" name="ZoneTexte 5"/>
          <p:cNvSpPr txBox="1"/>
          <p:nvPr/>
        </p:nvSpPr>
        <p:spPr>
          <a:xfrm>
            <a:off x="8437923" y="922749"/>
            <a:ext cx="3527938" cy="923330"/>
          </a:xfrm>
          <a:prstGeom prst="rect">
            <a:avLst/>
          </a:prstGeom>
          <a:noFill/>
        </p:spPr>
        <p:txBody>
          <a:bodyPr wrap="square" rtlCol="0">
            <a:spAutoFit/>
          </a:bodyPr>
          <a:lstStyle/>
          <a:p>
            <a:pPr algn="ctr"/>
            <a:r>
              <a:rPr lang="fr-FR" b="1" dirty="0" smtClean="0"/>
              <a:t>Densités de lits en hôpital de soins de court séjours en 2020**</a:t>
            </a:r>
          </a:p>
          <a:p>
            <a:pPr algn="ctr"/>
            <a:r>
              <a:rPr lang="fr-FR" b="1" dirty="0" smtClean="0"/>
              <a:t>(pour 100 000)</a:t>
            </a:r>
            <a:endParaRPr lang="fr-FR" b="1" dirty="0"/>
          </a:p>
        </p:txBody>
      </p:sp>
      <p:sp>
        <p:nvSpPr>
          <p:cNvPr id="11" name="Espace réservé du texte 4"/>
          <p:cNvSpPr>
            <a:spLocks noGrp="1"/>
          </p:cNvSpPr>
          <p:nvPr>
            <p:ph type="body" sz="quarter" idx="13"/>
          </p:nvPr>
        </p:nvSpPr>
        <p:spPr>
          <a:xfrm>
            <a:off x="1076067" y="1378635"/>
            <a:ext cx="6712925" cy="548488"/>
          </a:xfrm>
        </p:spPr>
        <p:txBody>
          <a:bodyPr>
            <a:normAutofit/>
          </a:bodyPr>
          <a:lstStyle/>
          <a:p>
            <a:r>
              <a:rPr lang="fr-FR" dirty="0" smtClean="0"/>
              <a:t>Hôpitaux de court séjours</a:t>
            </a:r>
            <a:endParaRPr lang="fr-FR" sz="1600" dirty="0"/>
          </a:p>
        </p:txBody>
      </p:sp>
      <p:sp>
        <p:nvSpPr>
          <p:cNvPr id="26" name="Zone de texte 2"/>
          <p:cNvSpPr txBox="1">
            <a:spLocks noChangeArrowheads="1"/>
          </p:cNvSpPr>
          <p:nvPr/>
        </p:nvSpPr>
        <p:spPr bwMode="auto">
          <a:xfrm>
            <a:off x="8784275" y="5536303"/>
            <a:ext cx="3171756" cy="238125"/>
          </a:xfrm>
          <a:prstGeom prst="rect">
            <a:avLst/>
          </a:prstGeom>
          <a:noFill/>
          <a:ln w="9525">
            <a:noFill/>
            <a:miter lim="800000"/>
            <a:headEnd/>
            <a:tailEnd/>
          </a:ln>
        </p:spPr>
        <p:txBody>
          <a:bodyPr rot="0" vert="horz" wrap="square" lIns="91440" tIns="45720" rIns="91440" bIns="45720" anchor="t" anchorCtr="0">
            <a:noAutofit/>
          </a:bodyPr>
          <a:lstStyle/>
          <a:p>
            <a:pPr algn="just">
              <a:lnSpc>
                <a:spcPct val="107000"/>
              </a:lnSpc>
              <a:spcAft>
                <a:spcPts val="800"/>
              </a:spcAft>
            </a:pPr>
            <a:r>
              <a:rPr lang="fr-FR" sz="1100" dirty="0" smtClean="0">
                <a:solidFill>
                  <a:srgbClr val="7F7F7F"/>
                </a:solidFill>
                <a:effectLst/>
                <a:latin typeface="Gadugi" panose="020B0502040204020203" pitchFamily="34" charset="0"/>
                <a:ea typeface="Gadugi" panose="020B0502040204020203" pitchFamily="34" charset="0"/>
                <a:cs typeface="Times New Roman" panose="02020603050405020304" pitchFamily="18" charset="0"/>
              </a:rPr>
              <a:t>** : 2019 au GD Luxembourg, 2021 en Belgique</a:t>
            </a:r>
            <a:endParaRPr lang="fr-FR" sz="1100" dirty="0">
              <a:effectLst/>
              <a:latin typeface="Gadugi" panose="020B0502040204020203" pitchFamily="34" charset="0"/>
              <a:ea typeface="Gadugi" panose="020B0502040204020203" pitchFamily="34" charset="0"/>
              <a:cs typeface="Times New Roman" panose="02020603050405020304" pitchFamily="18" charset="0"/>
            </a:endParaRPr>
          </a:p>
        </p:txBody>
      </p:sp>
      <p:pic>
        <p:nvPicPr>
          <p:cNvPr id="5" name="Image 4"/>
          <p:cNvPicPr>
            <a:picLocks noChangeAspect="1"/>
          </p:cNvPicPr>
          <p:nvPr/>
        </p:nvPicPr>
        <p:blipFill>
          <a:blip r:embed="rId2"/>
          <a:stretch>
            <a:fillRect/>
          </a:stretch>
        </p:blipFill>
        <p:spPr>
          <a:xfrm>
            <a:off x="8432717" y="1840779"/>
            <a:ext cx="3505055" cy="3600000"/>
          </a:xfrm>
          <a:prstGeom prst="rect">
            <a:avLst/>
          </a:prstGeom>
        </p:spPr>
      </p:pic>
      <p:pic>
        <p:nvPicPr>
          <p:cNvPr id="7" name="Image 6"/>
          <p:cNvPicPr>
            <a:picLocks noChangeAspect="1"/>
          </p:cNvPicPr>
          <p:nvPr/>
        </p:nvPicPr>
        <p:blipFill>
          <a:blip r:embed="rId3"/>
          <a:stretch>
            <a:fillRect/>
          </a:stretch>
        </p:blipFill>
        <p:spPr>
          <a:xfrm>
            <a:off x="983468" y="1878938"/>
            <a:ext cx="5464725" cy="4475870"/>
          </a:xfrm>
          <a:prstGeom prst="rect">
            <a:avLst/>
          </a:prstGeom>
        </p:spPr>
      </p:pic>
      <p:sp>
        <p:nvSpPr>
          <p:cNvPr id="18" name="Espace réservé du texte 4"/>
          <p:cNvSpPr txBox="1">
            <a:spLocks/>
          </p:cNvSpPr>
          <p:nvPr/>
        </p:nvSpPr>
        <p:spPr>
          <a:xfrm>
            <a:off x="6487040" y="5964265"/>
            <a:ext cx="4746172" cy="668294"/>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Tx/>
              <a:buBlip>
                <a:blip r:embed="rId4"/>
              </a:buBlip>
              <a:defRPr lang="fr-FR" sz="2800" kern="1200">
                <a:solidFill>
                  <a:schemeClr val="tx1">
                    <a:lumMod val="65000"/>
                    <a:lumOff val="35000"/>
                  </a:schemeClr>
                </a:solidFill>
                <a:latin typeface="Gadugi" panose="020B0502040204020203" pitchFamily="34" charset="0"/>
                <a:ea typeface="Gadugi" panose="020B0502040204020203" pitchFamily="34" charset="0"/>
                <a:cs typeface="Gadugi" panose="020B0502040204020203" pitchFamily="34" charset="0"/>
              </a:defRPr>
            </a:lvl1pPr>
            <a:lvl2pPr marL="685800" indent="-228600" algn="l" defTabSz="914400" rtl="0" eaLnBrk="1" latinLnBrk="0" hangingPunct="1">
              <a:lnSpc>
                <a:spcPct val="90000"/>
              </a:lnSpc>
              <a:spcBef>
                <a:spcPts val="500"/>
              </a:spcBef>
              <a:buClr>
                <a:srgbClr val="DDD454"/>
              </a:buClr>
              <a:buFont typeface="Arial" panose="020B0604020202020204" pitchFamily="34" charset="0"/>
              <a:buChar char="‒"/>
              <a:defRPr lang="fr-FR" sz="2400" kern="1200">
                <a:solidFill>
                  <a:schemeClr val="tx1">
                    <a:lumMod val="65000"/>
                    <a:lumOff val="35000"/>
                  </a:schemeClr>
                </a:solidFill>
                <a:latin typeface="Gadugi" panose="020B0502040204020203" pitchFamily="34" charset="0"/>
                <a:ea typeface="Gadugi" panose="020B0502040204020203" pitchFamily="34" charset="0"/>
                <a:cs typeface="Gadugi" panose="020B0502040204020203" pitchFamily="34" charset="0"/>
              </a:defRPr>
            </a:lvl2pPr>
            <a:lvl3pPr marL="1143000" indent="-228600" algn="l" defTabSz="914400" rtl="0" eaLnBrk="1" latinLnBrk="0" hangingPunct="1">
              <a:lnSpc>
                <a:spcPct val="90000"/>
              </a:lnSpc>
              <a:spcBef>
                <a:spcPts val="500"/>
              </a:spcBef>
              <a:buClr>
                <a:srgbClr val="DDD454"/>
              </a:buClr>
              <a:buFont typeface="Arial" panose="020B0604020202020204" pitchFamily="34" charset="0"/>
              <a:buChar char="•"/>
              <a:defRPr lang="fr-FR" sz="2000" kern="1200">
                <a:solidFill>
                  <a:schemeClr val="tx1">
                    <a:lumMod val="65000"/>
                    <a:lumOff val="35000"/>
                  </a:schemeClr>
                </a:solidFill>
                <a:latin typeface="Gadugi" panose="020B0502040204020203" pitchFamily="34" charset="0"/>
                <a:ea typeface="Gadugi" panose="020B0502040204020203" pitchFamily="34" charset="0"/>
                <a:cs typeface="Gadugi" panose="020B0502040204020203" pitchFamily="34" charset="0"/>
              </a:defRPr>
            </a:lvl3pPr>
            <a:lvl4pPr marL="1600200" indent="-228600" algn="l" defTabSz="914400" rtl="0" eaLnBrk="1" latinLnBrk="0" hangingPunct="1">
              <a:lnSpc>
                <a:spcPct val="90000"/>
              </a:lnSpc>
              <a:spcBef>
                <a:spcPts val="500"/>
              </a:spcBef>
              <a:buClr>
                <a:srgbClr val="DDD454"/>
              </a:buClr>
              <a:buFont typeface="Arial" panose="020B0604020202020204" pitchFamily="34" charset="0"/>
              <a:buChar char="­"/>
              <a:defRPr lang="fr-FR" sz="1800" kern="1200">
                <a:solidFill>
                  <a:schemeClr val="tx1">
                    <a:lumMod val="65000"/>
                    <a:lumOff val="35000"/>
                  </a:schemeClr>
                </a:solidFill>
                <a:latin typeface="Gadugi" panose="020B0502040204020203" pitchFamily="34" charset="0"/>
                <a:ea typeface="Gadugi" panose="020B0502040204020203" pitchFamily="34" charset="0"/>
                <a:cs typeface="Gadugi" panose="020B0502040204020203" pitchFamily="34" charset="0"/>
              </a:defRPr>
            </a:lvl4pPr>
            <a:lvl5pPr marL="1828800" indent="0" algn="l" defTabSz="914400" rtl="0" eaLnBrk="1" latinLnBrk="0" hangingPunct="1">
              <a:lnSpc>
                <a:spcPct val="90000"/>
              </a:lnSpc>
              <a:spcBef>
                <a:spcPts val="500"/>
              </a:spcBef>
              <a:buFont typeface="Wingdings" panose="05000000000000000000" pitchFamily="2" charset="2"/>
              <a:buNone/>
              <a:defRPr lang="fr-FR" sz="1800" kern="1200">
                <a:solidFill>
                  <a:srgbClr val="00A5C0"/>
                </a:solidFill>
                <a:latin typeface="Open Sans regular" panose="020B0606030504020204" pitchFamily="34" charset="0"/>
                <a:ea typeface="Open Sans regular" panose="020B0606030504020204" pitchFamily="34" charset="0"/>
                <a:cs typeface="Open Sans regular"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buFont typeface="Wingdings" panose="05000000000000000000" pitchFamily="2" charset="2"/>
              <a:buChar char="§"/>
            </a:pPr>
            <a:r>
              <a:rPr lang="fr-FR" sz="1600" dirty="0" smtClean="0"/>
              <a:t>Classifications différentes dans chaque pays</a:t>
            </a:r>
          </a:p>
          <a:p>
            <a:pPr lvl="1">
              <a:buFont typeface="Wingdings" panose="05000000000000000000" pitchFamily="2" charset="2"/>
              <a:buChar char="§"/>
            </a:pPr>
            <a:r>
              <a:rPr lang="fr-FR" sz="1600" dirty="0" smtClean="0"/>
              <a:t>Lits de soins hors psychiatrie et maternité</a:t>
            </a:r>
          </a:p>
          <a:p>
            <a:pPr lvl="2" algn="just">
              <a:buFont typeface="Wingdings" panose="05000000000000000000" pitchFamily="2" charset="2"/>
              <a:buChar char="§"/>
            </a:pPr>
            <a:endParaRPr lang="fr-FR" sz="1600" dirty="0"/>
          </a:p>
        </p:txBody>
      </p:sp>
      <p:sp>
        <p:nvSpPr>
          <p:cNvPr id="10" name="Espace réservé du pied de page 2">
            <a:extLst>
              <a:ext uri="{FF2B5EF4-FFF2-40B4-BE49-F238E27FC236}">
                <a16:creationId xmlns:a16="http://schemas.microsoft.com/office/drawing/2014/main" id="{4CD24043-8DB4-41A8-854F-7888751A3156}"/>
              </a:ext>
            </a:extLst>
          </p:cNvPr>
          <p:cNvSpPr txBox="1">
            <a:spLocks/>
          </p:cNvSpPr>
          <p:nvPr/>
        </p:nvSpPr>
        <p:spPr>
          <a:xfrm>
            <a:off x="905692" y="6354807"/>
            <a:ext cx="9986668"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err="1"/>
              <a:t>Cosan</a:t>
            </a:r>
            <a:r>
              <a:rPr lang="fr-FR" dirty="0"/>
              <a:t> – </a:t>
            </a:r>
            <a:r>
              <a:rPr lang="fr-FR" dirty="0" smtClean="0"/>
              <a:t>Portrait </a:t>
            </a:r>
            <a:r>
              <a:rPr lang="fr-FR" dirty="0"/>
              <a:t>de santé de la population de la Grande Région</a:t>
            </a:r>
          </a:p>
        </p:txBody>
      </p:sp>
    </p:spTree>
    <p:extLst>
      <p:ext uri="{BB962C8B-B14F-4D97-AF65-F5344CB8AC3E}">
        <p14:creationId xmlns:p14="http://schemas.microsoft.com/office/powerpoint/2010/main" val="15000456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C834FDFC-9FAC-4209-B5B0-E78C74F118EA}" type="slidenum">
              <a:rPr lang="fr-FR" smtClean="0"/>
              <a:pPr/>
              <a:t>21</a:t>
            </a:fld>
            <a:endParaRPr lang="fr-FR" dirty="0"/>
          </a:p>
        </p:txBody>
      </p:sp>
      <p:sp>
        <p:nvSpPr>
          <p:cNvPr id="4" name="Titre 3"/>
          <p:cNvSpPr>
            <a:spLocks noGrp="1"/>
          </p:cNvSpPr>
          <p:nvPr>
            <p:ph type="title"/>
          </p:nvPr>
        </p:nvSpPr>
        <p:spPr>
          <a:xfrm>
            <a:off x="1076069" y="287916"/>
            <a:ext cx="10575999" cy="637292"/>
          </a:xfrm>
        </p:spPr>
        <p:txBody>
          <a:bodyPr/>
          <a:lstStyle/>
          <a:p>
            <a:r>
              <a:rPr lang="fr-FR" dirty="0" smtClean="0"/>
              <a:t>Portrait de territoire</a:t>
            </a:r>
            <a:endParaRPr lang="fr-FR" dirty="0"/>
          </a:p>
        </p:txBody>
      </p:sp>
      <p:sp>
        <p:nvSpPr>
          <p:cNvPr id="6" name="ZoneTexte 5"/>
          <p:cNvSpPr txBox="1"/>
          <p:nvPr/>
        </p:nvSpPr>
        <p:spPr>
          <a:xfrm>
            <a:off x="242928" y="3866757"/>
            <a:ext cx="1666278" cy="923330"/>
          </a:xfrm>
          <a:prstGeom prst="rect">
            <a:avLst/>
          </a:prstGeom>
          <a:noFill/>
        </p:spPr>
        <p:txBody>
          <a:bodyPr wrap="square" rtlCol="0">
            <a:spAutoFit/>
          </a:bodyPr>
          <a:lstStyle/>
          <a:p>
            <a:pPr algn="ctr"/>
            <a:r>
              <a:rPr lang="fr-FR" b="1" dirty="0" smtClean="0"/>
              <a:t>Densités en médecins en 2019**</a:t>
            </a:r>
            <a:endParaRPr lang="fr-FR" b="1" dirty="0"/>
          </a:p>
        </p:txBody>
      </p:sp>
      <p:sp>
        <p:nvSpPr>
          <p:cNvPr id="11" name="Espace réservé du texte 4"/>
          <p:cNvSpPr>
            <a:spLocks noGrp="1"/>
          </p:cNvSpPr>
          <p:nvPr>
            <p:ph type="body" sz="quarter" idx="13"/>
          </p:nvPr>
        </p:nvSpPr>
        <p:spPr>
          <a:xfrm>
            <a:off x="1076067" y="1378635"/>
            <a:ext cx="9816293" cy="1826681"/>
          </a:xfrm>
        </p:spPr>
        <p:txBody>
          <a:bodyPr>
            <a:normAutofit/>
          </a:bodyPr>
          <a:lstStyle/>
          <a:p>
            <a:r>
              <a:rPr lang="fr-FR" dirty="0" smtClean="0"/>
              <a:t>Professionnels de santé</a:t>
            </a:r>
          </a:p>
          <a:p>
            <a:pPr lvl="1">
              <a:buFont typeface="Wingdings" panose="05000000000000000000" pitchFamily="2" charset="2"/>
              <a:buChar char="§"/>
            </a:pPr>
            <a:r>
              <a:rPr lang="fr-FR" sz="2000" dirty="0" smtClean="0"/>
              <a:t>Médecins en Allemagne : pas de répartition </a:t>
            </a:r>
            <a:r>
              <a:rPr lang="fr-FR" sz="2000" dirty="0"/>
              <a:t>disponibles au niveau </a:t>
            </a:r>
            <a:r>
              <a:rPr lang="fr-FR" sz="2000" dirty="0" smtClean="0"/>
              <a:t>régional généralistes  / spécialistes</a:t>
            </a:r>
          </a:p>
          <a:p>
            <a:pPr lvl="1">
              <a:buFont typeface="Wingdings" panose="05000000000000000000" pitchFamily="2" charset="2"/>
              <a:buChar char="§"/>
            </a:pPr>
            <a:r>
              <a:rPr lang="fr-FR" sz="2000" dirty="0" smtClean="0"/>
              <a:t>Besoin de travaux de comparabilité entre les différents professionnels de santé</a:t>
            </a:r>
            <a:endParaRPr lang="fr-FR" sz="2000" dirty="0"/>
          </a:p>
        </p:txBody>
      </p:sp>
      <p:sp>
        <p:nvSpPr>
          <p:cNvPr id="26" name="Zone de texte 2"/>
          <p:cNvSpPr txBox="1">
            <a:spLocks noChangeArrowheads="1"/>
          </p:cNvSpPr>
          <p:nvPr/>
        </p:nvSpPr>
        <p:spPr bwMode="auto">
          <a:xfrm>
            <a:off x="376295" y="5479167"/>
            <a:ext cx="1399544" cy="649572"/>
          </a:xfrm>
          <a:prstGeom prst="rect">
            <a:avLst/>
          </a:prstGeom>
          <a:noFill/>
          <a:ln w="9525">
            <a:noFill/>
            <a:miter lim="800000"/>
            <a:headEnd/>
            <a:tailEnd/>
          </a:ln>
        </p:spPr>
        <p:txBody>
          <a:bodyPr rot="0" vert="horz" wrap="square" lIns="91440" tIns="45720" rIns="91440" bIns="45720" anchor="t" anchorCtr="0">
            <a:noAutofit/>
          </a:bodyPr>
          <a:lstStyle/>
          <a:p>
            <a:pPr algn="just">
              <a:lnSpc>
                <a:spcPct val="107000"/>
              </a:lnSpc>
              <a:spcAft>
                <a:spcPts val="800"/>
              </a:spcAft>
            </a:pPr>
            <a:r>
              <a:rPr lang="fr-FR" sz="1100" dirty="0" smtClean="0">
                <a:solidFill>
                  <a:srgbClr val="7F7F7F"/>
                </a:solidFill>
                <a:effectLst/>
                <a:latin typeface="Gadugi" panose="020B0502040204020203" pitchFamily="34" charset="0"/>
                <a:ea typeface="Gadugi" panose="020B0502040204020203" pitchFamily="34" charset="0"/>
                <a:cs typeface="Times New Roman" panose="02020603050405020304" pitchFamily="18" charset="0"/>
              </a:rPr>
              <a:t>** : 2017 au GD Luxembourg, 2020 en Allemagne</a:t>
            </a:r>
            <a:endParaRPr lang="fr-FR" sz="1100" dirty="0">
              <a:effectLst/>
              <a:latin typeface="Gadugi" panose="020B0502040204020203" pitchFamily="34" charset="0"/>
              <a:ea typeface="Gadugi" panose="020B0502040204020203" pitchFamily="34" charset="0"/>
              <a:cs typeface="Times New Roman" panose="02020603050405020304" pitchFamily="18" charset="0"/>
            </a:endParaRPr>
          </a:p>
        </p:txBody>
      </p:sp>
      <p:pic>
        <p:nvPicPr>
          <p:cNvPr id="3" name="Image 2"/>
          <p:cNvPicPr>
            <a:picLocks noChangeAspect="1"/>
          </p:cNvPicPr>
          <p:nvPr/>
        </p:nvPicPr>
        <p:blipFill>
          <a:blip r:embed="rId2"/>
          <a:stretch>
            <a:fillRect/>
          </a:stretch>
        </p:blipFill>
        <p:spPr>
          <a:xfrm>
            <a:off x="7956536" y="2852891"/>
            <a:ext cx="3505055" cy="3600000"/>
          </a:xfrm>
          <a:prstGeom prst="rect">
            <a:avLst/>
          </a:prstGeom>
        </p:spPr>
      </p:pic>
      <p:sp>
        <p:nvSpPr>
          <p:cNvPr id="12" name="ZoneTexte 11"/>
          <p:cNvSpPr txBox="1"/>
          <p:nvPr/>
        </p:nvSpPr>
        <p:spPr>
          <a:xfrm>
            <a:off x="6222301" y="3866757"/>
            <a:ext cx="1666278" cy="923330"/>
          </a:xfrm>
          <a:prstGeom prst="rect">
            <a:avLst/>
          </a:prstGeom>
          <a:noFill/>
        </p:spPr>
        <p:txBody>
          <a:bodyPr wrap="square" rtlCol="0">
            <a:spAutoFit/>
          </a:bodyPr>
          <a:lstStyle/>
          <a:p>
            <a:pPr algn="ctr"/>
            <a:r>
              <a:rPr lang="fr-FR" b="1" dirty="0" smtClean="0"/>
              <a:t>Densités en dentistes en 2019**</a:t>
            </a:r>
            <a:endParaRPr lang="fr-FR" b="1" dirty="0"/>
          </a:p>
        </p:txBody>
      </p:sp>
      <p:sp>
        <p:nvSpPr>
          <p:cNvPr id="10" name="Espace réservé du pied de page 2">
            <a:extLst>
              <a:ext uri="{FF2B5EF4-FFF2-40B4-BE49-F238E27FC236}">
                <a16:creationId xmlns:a16="http://schemas.microsoft.com/office/drawing/2014/main" id="{4CD24043-8DB4-41A8-854F-7888751A3156}"/>
              </a:ext>
            </a:extLst>
          </p:cNvPr>
          <p:cNvSpPr txBox="1">
            <a:spLocks/>
          </p:cNvSpPr>
          <p:nvPr/>
        </p:nvSpPr>
        <p:spPr>
          <a:xfrm>
            <a:off x="905692" y="6354807"/>
            <a:ext cx="9986668"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err="1"/>
              <a:t>Cosan</a:t>
            </a:r>
            <a:r>
              <a:rPr lang="fr-FR" dirty="0"/>
              <a:t> – </a:t>
            </a:r>
            <a:r>
              <a:rPr lang="fr-FR" dirty="0" smtClean="0"/>
              <a:t>Portrait </a:t>
            </a:r>
            <a:r>
              <a:rPr lang="fr-FR" dirty="0"/>
              <a:t>de santé de la population de la Grande Région</a:t>
            </a:r>
          </a:p>
        </p:txBody>
      </p:sp>
      <p:pic>
        <p:nvPicPr>
          <p:cNvPr id="13" name="Image 12"/>
          <p:cNvPicPr>
            <a:picLocks noChangeAspect="1"/>
          </p:cNvPicPr>
          <p:nvPr/>
        </p:nvPicPr>
        <p:blipFill>
          <a:blip r:embed="rId3"/>
          <a:stretch>
            <a:fillRect/>
          </a:stretch>
        </p:blipFill>
        <p:spPr>
          <a:xfrm>
            <a:off x="2031433" y="2881164"/>
            <a:ext cx="3790189" cy="3600000"/>
          </a:xfrm>
          <a:prstGeom prst="rect">
            <a:avLst/>
          </a:prstGeom>
        </p:spPr>
      </p:pic>
    </p:spTree>
    <p:extLst>
      <p:ext uri="{BB962C8B-B14F-4D97-AF65-F5344CB8AC3E}">
        <p14:creationId xmlns:p14="http://schemas.microsoft.com/office/powerpoint/2010/main" val="20168216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C834FDFC-9FAC-4209-B5B0-E78C74F118EA}" type="slidenum">
              <a:rPr lang="fr-FR" smtClean="0"/>
              <a:pPr/>
              <a:t>22</a:t>
            </a:fld>
            <a:endParaRPr lang="fr-FR" dirty="0"/>
          </a:p>
        </p:txBody>
      </p:sp>
      <p:sp>
        <p:nvSpPr>
          <p:cNvPr id="5" name="Espace réservé du texte 4"/>
          <p:cNvSpPr>
            <a:spLocks noGrp="1"/>
          </p:cNvSpPr>
          <p:nvPr>
            <p:ph type="body" sz="quarter" idx="13"/>
          </p:nvPr>
        </p:nvSpPr>
        <p:spPr>
          <a:xfrm>
            <a:off x="1076069" y="1378635"/>
            <a:ext cx="10249156" cy="4688790"/>
          </a:xfrm>
        </p:spPr>
        <p:txBody>
          <a:bodyPr>
            <a:normAutofit/>
          </a:bodyPr>
          <a:lstStyle/>
          <a:p>
            <a:r>
              <a:rPr lang="fr-FR" dirty="0" smtClean="0"/>
              <a:t>Indicateurs de santé à développer</a:t>
            </a:r>
            <a:endParaRPr lang="fr-FR" dirty="0"/>
          </a:p>
          <a:p>
            <a:pPr lvl="1" algn="just">
              <a:buFont typeface="Wingdings" panose="05000000000000000000" pitchFamily="2" charset="2"/>
              <a:buChar char="§"/>
            </a:pPr>
            <a:r>
              <a:rPr lang="fr-FR" sz="2000" dirty="0" smtClean="0"/>
              <a:t>Travail de comparaison des définitions à faire </a:t>
            </a:r>
            <a:r>
              <a:rPr lang="fr-FR" sz="2000" dirty="0" smtClean="0">
                <a:sym typeface="Wingdings" panose="05000000000000000000" pitchFamily="2" charset="2"/>
              </a:rPr>
              <a:t> comparabilité</a:t>
            </a:r>
          </a:p>
          <a:p>
            <a:pPr lvl="2" algn="just">
              <a:buFont typeface="Wingdings" panose="05000000000000000000" pitchFamily="2" charset="2"/>
              <a:buChar char="§"/>
            </a:pPr>
            <a:r>
              <a:rPr lang="fr-FR" sz="1600" dirty="0" smtClean="0">
                <a:sym typeface="Wingdings" panose="05000000000000000000" pitchFamily="2" charset="2"/>
              </a:rPr>
              <a:t>Etablissements de soins</a:t>
            </a:r>
          </a:p>
          <a:p>
            <a:pPr lvl="2" algn="just">
              <a:buFont typeface="Wingdings" panose="05000000000000000000" pitchFamily="2" charset="2"/>
              <a:buChar char="§"/>
            </a:pPr>
            <a:r>
              <a:rPr lang="fr-FR" sz="1600" dirty="0" smtClean="0">
                <a:sym typeface="Wingdings" panose="05000000000000000000" pitchFamily="2" charset="2"/>
              </a:rPr>
              <a:t>Professionnels de santé</a:t>
            </a:r>
          </a:p>
          <a:p>
            <a:pPr lvl="1" algn="just">
              <a:buFont typeface="Wingdings" panose="05000000000000000000" pitchFamily="2" charset="2"/>
              <a:buChar char="§"/>
            </a:pPr>
            <a:r>
              <a:rPr lang="fr-FR" sz="2000" dirty="0" smtClean="0">
                <a:sym typeface="Wingdings" panose="05000000000000000000" pitchFamily="2" charset="2"/>
              </a:rPr>
              <a:t>Détailler les données par types de services hospitaliers</a:t>
            </a:r>
          </a:p>
          <a:p>
            <a:pPr lvl="1" algn="just">
              <a:buFont typeface="Wingdings" panose="05000000000000000000" pitchFamily="2" charset="2"/>
              <a:buChar char="§"/>
            </a:pPr>
            <a:r>
              <a:rPr lang="fr-FR" sz="2000" dirty="0" smtClean="0"/>
              <a:t>Autres structures non hospitalières</a:t>
            </a:r>
          </a:p>
          <a:p>
            <a:pPr lvl="2" algn="just">
              <a:buFont typeface="Wingdings" panose="05000000000000000000" pitchFamily="2" charset="2"/>
              <a:buChar char="§"/>
            </a:pPr>
            <a:endParaRPr lang="fr-FR" sz="1600" dirty="0"/>
          </a:p>
        </p:txBody>
      </p:sp>
      <p:sp>
        <p:nvSpPr>
          <p:cNvPr id="4" name="Titre 3"/>
          <p:cNvSpPr>
            <a:spLocks noGrp="1"/>
          </p:cNvSpPr>
          <p:nvPr>
            <p:ph type="title"/>
          </p:nvPr>
        </p:nvSpPr>
        <p:spPr>
          <a:xfrm>
            <a:off x="1076069" y="287916"/>
            <a:ext cx="10575999" cy="637292"/>
          </a:xfrm>
        </p:spPr>
        <p:txBody>
          <a:bodyPr/>
          <a:lstStyle/>
          <a:p>
            <a:r>
              <a:rPr lang="fr-FR" dirty="0" smtClean="0"/>
              <a:t>Portrait de territoire</a:t>
            </a:r>
            <a:endParaRPr lang="fr-FR" dirty="0"/>
          </a:p>
        </p:txBody>
      </p:sp>
      <p:sp>
        <p:nvSpPr>
          <p:cNvPr id="6" name="Espace réservé du pied de page 2">
            <a:extLst>
              <a:ext uri="{FF2B5EF4-FFF2-40B4-BE49-F238E27FC236}">
                <a16:creationId xmlns:a16="http://schemas.microsoft.com/office/drawing/2014/main" id="{4CD24043-8DB4-41A8-854F-7888751A3156}"/>
              </a:ext>
            </a:extLst>
          </p:cNvPr>
          <p:cNvSpPr txBox="1">
            <a:spLocks/>
          </p:cNvSpPr>
          <p:nvPr/>
        </p:nvSpPr>
        <p:spPr>
          <a:xfrm>
            <a:off x="905692" y="6354807"/>
            <a:ext cx="9986668"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err="1"/>
              <a:t>Cosan</a:t>
            </a:r>
            <a:r>
              <a:rPr lang="fr-FR" dirty="0"/>
              <a:t> – </a:t>
            </a:r>
            <a:r>
              <a:rPr lang="fr-FR" dirty="0" smtClean="0"/>
              <a:t>Portrait </a:t>
            </a:r>
            <a:r>
              <a:rPr lang="fr-FR" dirty="0"/>
              <a:t>de santé de la population de la Grande Région</a:t>
            </a:r>
          </a:p>
        </p:txBody>
      </p:sp>
    </p:spTree>
    <p:extLst>
      <p:ext uri="{BB962C8B-B14F-4D97-AF65-F5344CB8AC3E}">
        <p14:creationId xmlns:p14="http://schemas.microsoft.com/office/powerpoint/2010/main" val="24356457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456017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4"/>
          </p:nvPr>
        </p:nvSpPr>
        <p:spPr/>
        <p:txBody>
          <a:bodyPr/>
          <a:lstStyle/>
          <a:p>
            <a:r>
              <a:rPr lang="fr-FR" dirty="0"/>
              <a:t>COSAN</a:t>
            </a:r>
          </a:p>
        </p:txBody>
      </p:sp>
      <p:sp>
        <p:nvSpPr>
          <p:cNvPr id="5" name="Espace réservé du texte 4"/>
          <p:cNvSpPr>
            <a:spLocks noGrp="1"/>
          </p:cNvSpPr>
          <p:nvPr>
            <p:ph type="body" sz="quarter" idx="15"/>
          </p:nvPr>
        </p:nvSpPr>
        <p:spPr>
          <a:xfrm>
            <a:off x="1436914" y="5010756"/>
            <a:ext cx="9431383" cy="1313844"/>
          </a:xfrm>
        </p:spPr>
        <p:txBody>
          <a:bodyPr/>
          <a:lstStyle/>
          <a:p>
            <a:r>
              <a:rPr lang="fr-FR" dirty="0" smtClean="0"/>
              <a:t>Recommandations pour une mise en place d’un observatoire de la santé transfrontalier – Grande Région </a:t>
            </a:r>
            <a:endParaRPr lang="fr-FR" dirty="0"/>
          </a:p>
          <a:p>
            <a:r>
              <a:rPr lang="fr-FR" dirty="0" smtClean="0"/>
              <a:t>6 décembre 2022</a:t>
            </a:r>
            <a:endParaRPr lang="fr-FR" dirty="0"/>
          </a:p>
        </p:txBody>
      </p:sp>
    </p:spTree>
    <p:extLst>
      <p:ext uri="{BB962C8B-B14F-4D97-AF65-F5344CB8AC3E}">
        <p14:creationId xmlns:p14="http://schemas.microsoft.com/office/powerpoint/2010/main" val="27052470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C834FDFC-9FAC-4209-B5B0-E78C74F118EA}" type="slidenum">
              <a:rPr lang="fr-FR" smtClean="0"/>
              <a:pPr/>
              <a:t>25</a:t>
            </a:fld>
            <a:endParaRPr lang="fr-FR" dirty="0"/>
          </a:p>
        </p:txBody>
      </p:sp>
      <p:sp>
        <p:nvSpPr>
          <p:cNvPr id="3" name="Titre 2"/>
          <p:cNvSpPr>
            <a:spLocks noGrp="1"/>
          </p:cNvSpPr>
          <p:nvPr>
            <p:ph type="title"/>
          </p:nvPr>
        </p:nvSpPr>
        <p:spPr/>
        <p:txBody>
          <a:bodyPr/>
          <a:lstStyle/>
          <a:p>
            <a:r>
              <a:rPr lang="fr-FR" dirty="0" smtClean="0"/>
              <a:t>Méthode</a:t>
            </a:r>
            <a:endParaRPr lang="fr-FR" dirty="0"/>
          </a:p>
        </p:txBody>
      </p:sp>
      <p:sp>
        <p:nvSpPr>
          <p:cNvPr id="4" name="Espace réservé du pied de page 2">
            <a:extLst>
              <a:ext uri="{FF2B5EF4-FFF2-40B4-BE49-F238E27FC236}">
                <a16:creationId xmlns:a16="http://schemas.microsoft.com/office/drawing/2014/main" id="{4CD24043-8DB4-41A8-854F-7888751A3156}"/>
              </a:ext>
            </a:extLst>
          </p:cNvPr>
          <p:cNvSpPr txBox="1">
            <a:spLocks/>
          </p:cNvSpPr>
          <p:nvPr/>
        </p:nvSpPr>
        <p:spPr>
          <a:xfrm>
            <a:off x="0" y="6354763"/>
            <a:ext cx="9985375"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mtClean="0"/>
              <a:t>Cosan – Préconisations pour la mise en place d’un observatoire de la santé de la Grande Région</a:t>
            </a:r>
            <a:endParaRPr lang="fr-FR" dirty="0"/>
          </a:p>
        </p:txBody>
      </p:sp>
    </p:spTree>
    <p:extLst>
      <p:ext uri="{BB962C8B-B14F-4D97-AF65-F5344CB8AC3E}">
        <p14:creationId xmlns:p14="http://schemas.microsoft.com/office/powerpoint/2010/main" val="4639630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37A64A6F-CA75-4CC7-92DE-70522B9C5E1A}"/>
              </a:ext>
            </a:extLst>
          </p:cNvPr>
          <p:cNvSpPr>
            <a:spLocks noGrp="1"/>
          </p:cNvSpPr>
          <p:nvPr>
            <p:ph type="sldNum" sz="quarter" idx="12"/>
          </p:nvPr>
        </p:nvSpPr>
        <p:spPr/>
        <p:txBody>
          <a:bodyPr/>
          <a:lstStyle/>
          <a:p>
            <a:fld id="{C834FDFC-9FAC-4209-B5B0-E78C74F118EA}" type="slidenum">
              <a:rPr lang="fr-FR" smtClean="0"/>
              <a:pPr/>
              <a:t>26</a:t>
            </a:fld>
            <a:endParaRPr lang="fr-FR" dirty="0"/>
          </a:p>
        </p:txBody>
      </p:sp>
      <p:sp>
        <p:nvSpPr>
          <p:cNvPr id="5" name="Espace réservé du texte 4"/>
          <p:cNvSpPr>
            <a:spLocks noGrp="1"/>
          </p:cNvSpPr>
          <p:nvPr>
            <p:ph type="body" sz="quarter" idx="13"/>
          </p:nvPr>
        </p:nvSpPr>
        <p:spPr/>
        <p:txBody>
          <a:bodyPr>
            <a:normAutofit/>
          </a:bodyPr>
          <a:lstStyle/>
          <a:p>
            <a:r>
              <a:rPr lang="fr-FR" dirty="0" smtClean="0"/>
              <a:t>Discussion collective, association de différents acteurs de la Grand Région =&gt; indispensable pour poser les bases d’un futur observatoire de la santé</a:t>
            </a:r>
          </a:p>
          <a:p>
            <a:r>
              <a:rPr lang="fr-FR" dirty="0" smtClean="0"/>
              <a:t>Démarche de </a:t>
            </a:r>
            <a:r>
              <a:rPr lang="fr-FR" dirty="0" err="1" smtClean="0"/>
              <a:t>co</a:t>
            </a:r>
            <a:r>
              <a:rPr lang="fr-FR" dirty="0" smtClean="0"/>
              <a:t>-réflexion, </a:t>
            </a:r>
            <a:r>
              <a:rPr lang="fr-FR" dirty="0" err="1" smtClean="0"/>
              <a:t>co</a:t>
            </a:r>
            <a:r>
              <a:rPr lang="fr-FR" dirty="0" smtClean="0"/>
              <a:t>-construction</a:t>
            </a:r>
          </a:p>
          <a:p>
            <a:endParaRPr lang="fr-FR" dirty="0"/>
          </a:p>
          <a:p>
            <a:pPr lvl="1"/>
            <a:r>
              <a:rPr lang="fr-FR" sz="2800" dirty="0"/>
              <a:t>Contact des producteurs de </a:t>
            </a:r>
            <a:r>
              <a:rPr lang="fr-FR" sz="2800" dirty="0" smtClean="0"/>
              <a:t>données,</a:t>
            </a:r>
            <a:endParaRPr lang="fr-FR" sz="2800" dirty="0"/>
          </a:p>
          <a:p>
            <a:pPr lvl="1"/>
            <a:r>
              <a:rPr lang="fr-FR" sz="2800" dirty="0"/>
              <a:t>Organisation de réunions collectives </a:t>
            </a:r>
            <a:endParaRPr lang="fr-FR" sz="2800" dirty="0" smtClean="0"/>
          </a:p>
          <a:p>
            <a:pPr lvl="1"/>
            <a:r>
              <a:rPr lang="fr-FR" sz="2800" dirty="0" smtClean="0"/>
              <a:t>Rencontres </a:t>
            </a:r>
            <a:r>
              <a:rPr lang="fr-FR" sz="2800" dirty="0"/>
              <a:t>spécifiques avec les observatoires </a:t>
            </a:r>
            <a:r>
              <a:rPr lang="fr-FR" sz="2800" dirty="0" err="1"/>
              <a:t>grandrégionaux</a:t>
            </a:r>
            <a:r>
              <a:rPr lang="fr-FR" sz="2800" dirty="0"/>
              <a:t> </a:t>
            </a:r>
            <a:r>
              <a:rPr lang="fr-FR" sz="2800" dirty="0" smtClean="0"/>
              <a:t>existants</a:t>
            </a:r>
            <a:endParaRPr lang="fr-FR" sz="2800" dirty="0"/>
          </a:p>
        </p:txBody>
      </p:sp>
      <p:sp>
        <p:nvSpPr>
          <p:cNvPr id="2" name="Titre 1"/>
          <p:cNvSpPr>
            <a:spLocks noGrp="1"/>
          </p:cNvSpPr>
          <p:nvPr>
            <p:ph type="title"/>
          </p:nvPr>
        </p:nvSpPr>
        <p:spPr/>
        <p:txBody>
          <a:bodyPr>
            <a:normAutofit/>
          </a:bodyPr>
          <a:lstStyle/>
          <a:p>
            <a:r>
              <a:rPr lang="fr-FR" dirty="0" smtClean="0"/>
              <a:t>Une démarche de réflexion collective</a:t>
            </a:r>
            <a:endParaRPr lang="fr-FR" dirty="0"/>
          </a:p>
        </p:txBody>
      </p:sp>
      <p:sp>
        <p:nvSpPr>
          <p:cNvPr id="3" name="Espace réservé du pied de page 2">
            <a:extLst>
              <a:ext uri="{FF2B5EF4-FFF2-40B4-BE49-F238E27FC236}">
                <a16:creationId xmlns:a16="http://schemas.microsoft.com/office/drawing/2014/main" id="{4CD24043-8DB4-41A8-854F-7888751A3156}"/>
              </a:ext>
            </a:extLst>
          </p:cNvPr>
          <p:cNvSpPr>
            <a:spLocks noGrp="1"/>
          </p:cNvSpPr>
          <p:nvPr>
            <p:ph type="ftr" sz="quarter" idx="4294967295"/>
          </p:nvPr>
        </p:nvSpPr>
        <p:spPr>
          <a:xfrm>
            <a:off x="0" y="6354763"/>
            <a:ext cx="9985375" cy="365125"/>
          </a:xfrm>
          <a:prstGeom prst="rect">
            <a:avLst/>
          </a:prstGeom>
        </p:spPr>
        <p:txBody>
          <a:bodyPr/>
          <a:lstStyle/>
          <a:p>
            <a:r>
              <a:rPr lang="fr-FR" dirty="0" err="1"/>
              <a:t>Cosan</a:t>
            </a:r>
            <a:r>
              <a:rPr lang="fr-FR" dirty="0"/>
              <a:t> – Préconisations pour la mise en place d’un observatoire de la santé de la Grande Région</a:t>
            </a:r>
          </a:p>
        </p:txBody>
      </p:sp>
    </p:spTree>
    <p:extLst>
      <p:ext uri="{BB962C8B-B14F-4D97-AF65-F5344CB8AC3E}">
        <p14:creationId xmlns:p14="http://schemas.microsoft.com/office/powerpoint/2010/main" val="40165070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C834FDFC-9FAC-4209-B5B0-E78C74F118EA}" type="slidenum">
              <a:rPr lang="fr-FR" smtClean="0"/>
              <a:pPr/>
              <a:t>27</a:t>
            </a:fld>
            <a:endParaRPr lang="fr-FR" dirty="0"/>
          </a:p>
        </p:txBody>
      </p:sp>
      <p:sp>
        <p:nvSpPr>
          <p:cNvPr id="3" name="Espace réservé du texte 2"/>
          <p:cNvSpPr>
            <a:spLocks noGrp="1"/>
          </p:cNvSpPr>
          <p:nvPr>
            <p:ph type="body" sz="quarter" idx="13"/>
          </p:nvPr>
        </p:nvSpPr>
        <p:spPr/>
        <p:txBody>
          <a:bodyPr>
            <a:normAutofit fontScale="92500" lnSpcReduction="10000"/>
          </a:bodyPr>
          <a:lstStyle/>
          <a:p>
            <a:r>
              <a:rPr lang="fr-FR" dirty="0" smtClean="0"/>
              <a:t>Acteurs participants</a:t>
            </a:r>
          </a:p>
          <a:p>
            <a:pPr lvl="1"/>
            <a:r>
              <a:rPr lang="fr-FR" dirty="0"/>
              <a:t>Alexa </a:t>
            </a:r>
            <a:r>
              <a:rPr lang="fr-FR" dirty="0" err="1"/>
              <a:t>Himbert</a:t>
            </a:r>
            <a:r>
              <a:rPr lang="fr-FR" dirty="0"/>
              <a:t>, Alan Boulet et Fréderic </a:t>
            </a:r>
            <a:r>
              <a:rPr lang="fr-FR" dirty="0" err="1"/>
              <a:t>Marsal</a:t>
            </a:r>
            <a:r>
              <a:rPr lang="fr-FR" dirty="0"/>
              <a:t>, IBA-OIE</a:t>
            </a:r>
          </a:p>
          <a:p>
            <a:pPr lvl="1"/>
            <a:r>
              <a:rPr lang="fr-FR" dirty="0"/>
              <a:t>Thierry </a:t>
            </a:r>
            <a:r>
              <a:rPr lang="fr-FR" dirty="0" err="1"/>
              <a:t>Hengen</a:t>
            </a:r>
            <a:r>
              <a:rPr lang="fr-FR" dirty="0"/>
              <a:t>, SIG Grande Région</a:t>
            </a:r>
          </a:p>
          <a:p>
            <a:pPr lvl="1"/>
            <a:r>
              <a:rPr lang="fr-FR" dirty="0"/>
              <a:t>Laurent </a:t>
            </a:r>
            <a:r>
              <a:rPr lang="fr-FR" dirty="0" smtClean="0"/>
              <a:t>Brochet puis ? </a:t>
            </a:r>
            <a:r>
              <a:rPr lang="fr-FR" dirty="0"/>
              <a:t>et </a:t>
            </a:r>
            <a:r>
              <a:rPr lang="fr-FR" dirty="0" err="1"/>
              <a:t>Olivasoa</a:t>
            </a:r>
            <a:r>
              <a:rPr lang="fr-FR" dirty="0"/>
              <a:t> </a:t>
            </a:r>
            <a:r>
              <a:rPr lang="fr-FR" dirty="0" err="1"/>
              <a:t>Razafindramanana</a:t>
            </a:r>
            <a:r>
              <a:rPr lang="fr-FR" dirty="0"/>
              <a:t>, Insee Grand Est</a:t>
            </a:r>
          </a:p>
          <a:p>
            <a:pPr lvl="1"/>
            <a:r>
              <a:rPr lang="fr-FR" dirty="0"/>
              <a:t>Dirk Krause-Wichmann, </a:t>
            </a:r>
            <a:r>
              <a:rPr lang="fr-FR" dirty="0" err="1"/>
              <a:t>Statistisches</a:t>
            </a:r>
            <a:r>
              <a:rPr lang="fr-FR" dirty="0"/>
              <a:t> </a:t>
            </a:r>
            <a:r>
              <a:rPr lang="fr-FR" dirty="0" err="1"/>
              <a:t>Amt</a:t>
            </a:r>
            <a:r>
              <a:rPr lang="fr-FR" dirty="0"/>
              <a:t> </a:t>
            </a:r>
            <a:r>
              <a:rPr lang="fr-FR" dirty="0" err="1"/>
              <a:t>Saarland</a:t>
            </a:r>
            <a:endParaRPr lang="fr-FR" dirty="0"/>
          </a:p>
          <a:p>
            <a:pPr lvl="1"/>
            <a:r>
              <a:rPr lang="fr-FR" dirty="0"/>
              <a:t>Klaus Jungbluth, Markus Elz et Jeanette Vogel, </a:t>
            </a:r>
            <a:r>
              <a:rPr lang="fr-FR" dirty="0" err="1"/>
              <a:t>Statistisches</a:t>
            </a:r>
            <a:r>
              <a:rPr lang="fr-FR" dirty="0"/>
              <a:t> </a:t>
            </a:r>
            <a:r>
              <a:rPr lang="fr-FR" dirty="0" err="1"/>
              <a:t>Landesamt</a:t>
            </a:r>
            <a:r>
              <a:rPr lang="fr-FR" dirty="0"/>
              <a:t> </a:t>
            </a:r>
            <a:r>
              <a:rPr lang="fr-FR" dirty="0" err="1"/>
              <a:t>Rheinland-Pfalz</a:t>
            </a:r>
            <a:endParaRPr lang="fr-FR" dirty="0"/>
          </a:p>
          <a:p>
            <a:pPr lvl="1"/>
            <a:r>
              <a:rPr lang="fr-FR" dirty="0"/>
              <a:t>Annick Vandenhooft et Delphine </a:t>
            </a:r>
            <a:r>
              <a:rPr lang="fr-FR" dirty="0" err="1"/>
              <a:t>Thimus</a:t>
            </a:r>
            <a:r>
              <a:rPr lang="fr-FR" dirty="0"/>
              <a:t>, </a:t>
            </a:r>
            <a:r>
              <a:rPr lang="fr-FR" dirty="0" err="1"/>
              <a:t>Iweps</a:t>
            </a:r>
            <a:endParaRPr lang="fr-FR" dirty="0"/>
          </a:p>
          <a:p>
            <a:pPr lvl="1"/>
            <a:r>
              <a:rPr lang="fr-FR" dirty="0"/>
              <a:t>Ioana </a:t>
            </a:r>
            <a:r>
              <a:rPr lang="fr-FR" dirty="0" err="1"/>
              <a:t>Salagean</a:t>
            </a:r>
            <a:r>
              <a:rPr lang="fr-FR" dirty="0"/>
              <a:t>, </a:t>
            </a:r>
            <a:r>
              <a:rPr lang="fr-FR" dirty="0" err="1"/>
              <a:t>Statec</a:t>
            </a:r>
            <a:endParaRPr lang="fr-FR" dirty="0"/>
          </a:p>
          <a:p>
            <a:pPr lvl="1"/>
            <a:r>
              <a:rPr lang="fr-FR" dirty="0"/>
              <a:t>Ralf Engel, Ministère de la Santé de la Rhénanie Palatinat</a:t>
            </a:r>
          </a:p>
          <a:p>
            <a:pPr lvl="1"/>
            <a:r>
              <a:rPr lang="fr-FR" dirty="0"/>
              <a:t>Tanja </a:t>
            </a:r>
            <a:r>
              <a:rPr lang="fr-FR" dirty="0" err="1"/>
              <a:t>Ducomble</a:t>
            </a:r>
            <a:r>
              <a:rPr lang="fr-FR" dirty="0"/>
              <a:t> et Anne-Charlotte </a:t>
            </a:r>
            <a:r>
              <a:rPr lang="fr-FR" dirty="0" err="1"/>
              <a:t>Lorcy</a:t>
            </a:r>
            <a:r>
              <a:rPr lang="fr-FR" dirty="0"/>
              <a:t>, Ministère de la Santé du Grand Duché de Luxembourg</a:t>
            </a:r>
          </a:p>
          <a:p>
            <a:pPr lvl="1"/>
            <a:r>
              <a:rPr lang="fr-FR" dirty="0" smtClean="0"/>
              <a:t>Henri Lewalle et Michel Bonnefoy, de OEST</a:t>
            </a:r>
            <a:endParaRPr lang="fr-FR" dirty="0"/>
          </a:p>
        </p:txBody>
      </p:sp>
      <p:sp>
        <p:nvSpPr>
          <p:cNvPr id="4" name="Titre 3"/>
          <p:cNvSpPr>
            <a:spLocks noGrp="1"/>
          </p:cNvSpPr>
          <p:nvPr>
            <p:ph type="title"/>
          </p:nvPr>
        </p:nvSpPr>
        <p:spPr/>
        <p:txBody>
          <a:bodyPr/>
          <a:lstStyle/>
          <a:p>
            <a:r>
              <a:rPr lang="fr-FR" dirty="0"/>
              <a:t>Une démarche de réflexion collective</a:t>
            </a:r>
          </a:p>
        </p:txBody>
      </p:sp>
      <p:sp>
        <p:nvSpPr>
          <p:cNvPr id="5" name="Espace réservé du pied de page 2">
            <a:extLst>
              <a:ext uri="{FF2B5EF4-FFF2-40B4-BE49-F238E27FC236}">
                <a16:creationId xmlns:a16="http://schemas.microsoft.com/office/drawing/2014/main" id="{4CD24043-8DB4-41A8-854F-7888751A3156}"/>
              </a:ext>
            </a:extLst>
          </p:cNvPr>
          <p:cNvSpPr txBox="1">
            <a:spLocks/>
          </p:cNvSpPr>
          <p:nvPr/>
        </p:nvSpPr>
        <p:spPr>
          <a:xfrm>
            <a:off x="0" y="6354763"/>
            <a:ext cx="9985375"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mtClean="0"/>
              <a:t>Cosan – Préconisations pour la mise en place d’un observatoire de la santé de la Grande Région</a:t>
            </a:r>
            <a:endParaRPr lang="fr-FR" dirty="0"/>
          </a:p>
        </p:txBody>
      </p:sp>
    </p:spTree>
    <p:extLst>
      <p:ext uri="{BB962C8B-B14F-4D97-AF65-F5344CB8AC3E}">
        <p14:creationId xmlns:p14="http://schemas.microsoft.com/office/powerpoint/2010/main" val="256428458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37A64A6F-CA75-4CC7-92DE-70522B9C5E1A}"/>
              </a:ext>
            </a:extLst>
          </p:cNvPr>
          <p:cNvSpPr>
            <a:spLocks noGrp="1"/>
          </p:cNvSpPr>
          <p:nvPr>
            <p:ph type="sldNum" sz="quarter" idx="12"/>
          </p:nvPr>
        </p:nvSpPr>
        <p:spPr/>
        <p:txBody>
          <a:bodyPr/>
          <a:lstStyle/>
          <a:p>
            <a:fld id="{C834FDFC-9FAC-4209-B5B0-E78C74F118EA}" type="slidenum">
              <a:rPr lang="fr-FR" smtClean="0"/>
              <a:pPr/>
              <a:t>28</a:t>
            </a:fld>
            <a:endParaRPr lang="fr-FR" dirty="0"/>
          </a:p>
        </p:txBody>
      </p:sp>
      <p:sp>
        <p:nvSpPr>
          <p:cNvPr id="5" name="Espace réservé du texte 4"/>
          <p:cNvSpPr>
            <a:spLocks noGrp="1"/>
          </p:cNvSpPr>
          <p:nvPr>
            <p:ph type="body" sz="quarter" idx="13"/>
          </p:nvPr>
        </p:nvSpPr>
        <p:spPr/>
        <p:txBody>
          <a:bodyPr>
            <a:normAutofit/>
          </a:bodyPr>
          <a:lstStyle/>
          <a:p>
            <a:pPr marL="0" indent="0">
              <a:buNone/>
            </a:pPr>
            <a:endParaRPr lang="fr-FR" dirty="0"/>
          </a:p>
          <a:p>
            <a:pPr lvl="1"/>
            <a:r>
              <a:rPr lang="fr-FR" sz="2800" dirty="0" smtClean="0"/>
              <a:t>Contact des producteurs de données (2021): </a:t>
            </a:r>
          </a:p>
          <a:p>
            <a:pPr lvl="2" algn="just">
              <a:buFont typeface="Wingdings" panose="05000000000000000000" pitchFamily="2" charset="2"/>
              <a:buChar char="§"/>
            </a:pPr>
            <a:r>
              <a:rPr lang="fr-FR" sz="2400" dirty="0"/>
              <a:t>Présenter le projet de création de l’observatoire transfrontalier de la santé de la Grande Région</a:t>
            </a:r>
          </a:p>
          <a:p>
            <a:pPr lvl="2" algn="just">
              <a:buFont typeface="Wingdings" panose="05000000000000000000" pitchFamily="2" charset="2"/>
              <a:buChar char="§"/>
            </a:pPr>
            <a:r>
              <a:rPr lang="fr-FR" sz="2400" dirty="0"/>
              <a:t>Faire connaissance avec les acteurs pouvant participer à la construction de cet observatoire</a:t>
            </a:r>
          </a:p>
          <a:p>
            <a:pPr lvl="2" algn="just">
              <a:buFont typeface="Wingdings" panose="05000000000000000000" pitchFamily="2" charset="2"/>
              <a:buChar char="§"/>
            </a:pPr>
            <a:r>
              <a:rPr lang="fr-FR" sz="2400" dirty="0"/>
              <a:t>Inviter ces acteurs à participer aux réunions de réflexion sur la mise en place de cet observatoire</a:t>
            </a:r>
          </a:p>
          <a:p>
            <a:pPr lvl="1"/>
            <a:endParaRPr lang="fr-FR" sz="2800" dirty="0"/>
          </a:p>
        </p:txBody>
      </p:sp>
      <p:sp>
        <p:nvSpPr>
          <p:cNvPr id="2" name="Titre 1"/>
          <p:cNvSpPr>
            <a:spLocks noGrp="1"/>
          </p:cNvSpPr>
          <p:nvPr>
            <p:ph type="title"/>
          </p:nvPr>
        </p:nvSpPr>
        <p:spPr/>
        <p:txBody>
          <a:bodyPr>
            <a:normAutofit/>
          </a:bodyPr>
          <a:lstStyle/>
          <a:p>
            <a:r>
              <a:rPr lang="fr-FR" dirty="0"/>
              <a:t>Une </a:t>
            </a:r>
            <a:r>
              <a:rPr lang="fr-FR" dirty="0" smtClean="0"/>
              <a:t>démarche de réflexion collective</a:t>
            </a:r>
            <a:endParaRPr lang="fr-FR" dirty="0"/>
          </a:p>
        </p:txBody>
      </p:sp>
      <p:sp>
        <p:nvSpPr>
          <p:cNvPr id="3" name="Espace réservé du pied de page 2">
            <a:extLst>
              <a:ext uri="{FF2B5EF4-FFF2-40B4-BE49-F238E27FC236}">
                <a16:creationId xmlns:a16="http://schemas.microsoft.com/office/drawing/2014/main" id="{4CD24043-8DB4-41A8-854F-7888751A3156}"/>
              </a:ext>
            </a:extLst>
          </p:cNvPr>
          <p:cNvSpPr>
            <a:spLocks noGrp="1"/>
          </p:cNvSpPr>
          <p:nvPr>
            <p:ph type="ftr" sz="quarter" idx="4294967295"/>
          </p:nvPr>
        </p:nvSpPr>
        <p:spPr>
          <a:xfrm>
            <a:off x="0" y="6354763"/>
            <a:ext cx="9985375" cy="365125"/>
          </a:xfrm>
          <a:prstGeom prst="rect">
            <a:avLst/>
          </a:prstGeom>
        </p:spPr>
        <p:txBody>
          <a:bodyPr/>
          <a:lstStyle/>
          <a:p>
            <a:r>
              <a:rPr lang="fr-FR" dirty="0" err="1"/>
              <a:t>Cosan</a:t>
            </a:r>
            <a:r>
              <a:rPr lang="fr-FR" dirty="0"/>
              <a:t> – Préconisations pour la mise en place d’un observatoire de la santé de la Grande Région</a:t>
            </a:r>
          </a:p>
        </p:txBody>
      </p:sp>
    </p:spTree>
    <p:extLst>
      <p:ext uri="{BB962C8B-B14F-4D97-AF65-F5344CB8AC3E}">
        <p14:creationId xmlns:p14="http://schemas.microsoft.com/office/powerpoint/2010/main" val="407326843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37A64A6F-CA75-4CC7-92DE-70522B9C5E1A}"/>
              </a:ext>
            </a:extLst>
          </p:cNvPr>
          <p:cNvSpPr>
            <a:spLocks noGrp="1"/>
          </p:cNvSpPr>
          <p:nvPr>
            <p:ph type="sldNum" sz="quarter" idx="12"/>
          </p:nvPr>
        </p:nvSpPr>
        <p:spPr/>
        <p:txBody>
          <a:bodyPr/>
          <a:lstStyle/>
          <a:p>
            <a:fld id="{C834FDFC-9FAC-4209-B5B0-E78C74F118EA}" type="slidenum">
              <a:rPr lang="fr-FR" smtClean="0"/>
              <a:pPr/>
              <a:t>29</a:t>
            </a:fld>
            <a:endParaRPr lang="fr-FR" dirty="0"/>
          </a:p>
        </p:txBody>
      </p:sp>
      <p:sp>
        <p:nvSpPr>
          <p:cNvPr id="5" name="Espace réservé du texte 4"/>
          <p:cNvSpPr>
            <a:spLocks noGrp="1"/>
          </p:cNvSpPr>
          <p:nvPr>
            <p:ph type="body" sz="quarter" idx="13"/>
          </p:nvPr>
        </p:nvSpPr>
        <p:spPr>
          <a:xfrm>
            <a:off x="1281565" y="953016"/>
            <a:ext cx="10575999" cy="4692409"/>
          </a:xfrm>
        </p:spPr>
        <p:txBody>
          <a:bodyPr>
            <a:normAutofit lnSpcReduction="10000"/>
          </a:bodyPr>
          <a:lstStyle/>
          <a:p>
            <a:pPr marL="0" indent="0">
              <a:buNone/>
            </a:pPr>
            <a:endParaRPr lang="fr-FR" dirty="0"/>
          </a:p>
          <a:p>
            <a:pPr lvl="1"/>
            <a:r>
              <a:rPr lang="fr-FR" sz="2800" dirty="0"/>
              <a:t>Organisation de réunions </a:t>
            </a:r>
            <a:r>
              <a:rPr lang="fr-FR" sz="2800" dirty="0" smtClean="0"/>
              <a:t>collectives (2022) : </a:t>
            </a:r>
          </a:p>
          <a:p>
            <a:pPr lvl="2" algn="just">
              <a:buFont typeface="Wingdings" panose="05000000000000000000" pitchFamily="2" charset="2"/>
              <a:buChar char="§"/>
            </a:pPr>
            <a:r>
              <a:rPr lang="fr-FR" sz="2400" dirty="0"/>
              <a:t>Faire interconnaissance avec les différents organismes mobilisés et qui pourraient participer à une observation de la santé </a:t>
            </a:r>
            <a:r>
              <a:rPr lang="fr-FR" sz="2400" dirty="0" err="1" smtClean="0"/>
              <a:t>grandrégional</a:t>
            </a:r>
            <a:endParaRPr lang="fr-FR" sz="2400" dirty="0"/>
          </a:p>
          <a:p>
            <a:pPr lvl="2" algn="just">
              <a:buFont typeface="Wingdings" panose="05000000000000000000" pitchFamily="2" charset="2"/>
              <a:buChar char="§"/>
            </a:pPr>
            <a:r>
              <a:rPr lang="fr-FR" sz="2400" dirty="0"/>
              <a:t>Réfléchir aux prérequis </a:t>
            </a:r>
            <a:r>
              <a:rPr lang="fr-FR" sz="2400" dirty="0" smtClean="0"/>
              <a:t>nécessaires </a:t>
            </a:r>
            <a:r>
              <a:rPr lang="fr-FR" sz="2400" dirty="0"/>
              <a:t>à la constitution du futur observatoire transfrontalier de la santé de la Grande Région </a:t>
            </a:r>
            <a:endParaRPr lang="fr-FR" sz="2400" dirty="0" smtClean="0"/>
          </a:p>
          <a:p>
            <a:pPr lvl="2" algn="just">
              <a:buFont typeface="Wingdings" panose="05000000000000000000" pitchFamily="2" charset="2"/>
              <a:buChar char="§"/>
            </a:pPr>
            <a:r>
              <a:rPr lang="fr-FR" sz="2400" dirty="0"/>
              <a:t>Réfléchir aux indicateurs pouvant être utilisés par ce futur observatoire ainsi qu’aux indicateurs permettant de dresser un premier état des lieux de l’état de santé de la population dans la Grande Région </a:t>
            </a:r>
            <a:endParaRPr lang="fr-FR" sz="2400" dirty="0" smtClean="0"/>
          </a:p>
          <a:p>
            <a:pPr lvl="2" algn="just">
              <a:buFont typeface="Wingdings" panose="05000000000000000000" pitchFamily="2" charset="2"/>
              <a:buChar char="§"/>
            </a:pPr>
            <a:r>
              <a:rPr lang="fr-FR" sz="2400" dirty="0"/>
              <a:t>Créer une dynamique collective qui pourrait préfigurer un réseau de </a:t>
            </a:r>
            <a:r>
              <a:rPr lang="fr-FR" sz="2400" dirty="0" smtClean="0"/>
              <a:t>partenaires</a:t>
            </a:r>
            <a:endParaRPr lang="fr-FR" sz="2800" dirty="0"/>
          </a:p>
        </p:txBody>
      </p:sp>
      <p:sp>
        <p:nvSpPr>
          <p:cNvPr id="2" name="Titre 1"/>
          <p:cNvSpPr>
            <a:spLocks noGrp="1"/>
          </p:cNvSpPr>
          <p:nvPr>
            <p:ph type="title"/>
          </p:nvPr>
        </p:nvSpPr>
        <p:spPr/>
        <p:txBody>
          <a:bodyPr>
            <a:normAutofit/>
          </a:bodyPr>
          <a:lstStyle/>
          <a:p>
            <a:r>
              <a:rPr lang="fr-FR" dirty="0"/>
              <a:t>Une </a:t>
            </a:r>
            <a:r>
              <a:rPr lang="fr-FR" dirty="0" smtClean="0"/>
              <a:t>démarche de réflexion collective</a:t>
            </a:r>
            <a:endParaRPr lang="fr-FR" dirty="0"/>
          </a:p>
        </p:txBody>
      </p:sp>
      <p:sp>
        <p:nvSpPr>
          <p:cNvPr id="3" name="Espace réservé du pied de page 2">
            <a:extLst>
              <a:ext uri="{FF2B5EF4-FFF2-40B4-BE49-F238E27FC236}">
                <a16:creationId xmlns:a16="http://schemas.microsoft.com/office/drawing/2014/main" id="{4CD24043-8DB4-41A8-854F-7888751A3156}"/>
              </a:ext>
            </a:extLst>
          </p:cNvPr>
          <p:cNvSpPr>
            <a:spLocks noGrp="1"/>
          </p:cNvSpPr>
          <p:nvPr>
            <p:ph type="ftr" sz="quarter" idx="4294967295"/>
          </p:nvPr>
        </p:nvSpPr>
        <p:spPr>
          <a:xfrm>
            <a:off x="0" y="6354763"/>
            <a:ext cx="9985375" cy="365125"/>
          </a:xfrm>
          <a:prstGeom prst="rect">
            <a:avLst/>
          </a:prstGeom>
        </p:spPr>
        <p:txBody>
          <a:bodyPr/>
          <a:lstStyle/>
          <a:p>
            <a:r>
              <a:rPr lang="fr-FR" dirty="0" err="1"/>
              <a:t>Cosan</a:t>
            </a:r>
            <a:r>
              <a:rPr lang="fr-FR" dirty="0"/>
              <a:t> – Préconisations pour la mise en place d’un observatoire de la santé de la Grande Région</a:t>
            </a:r>
          </a:p>
        </p:txBody>
      </p:sp>
      <p:sp>
        <p:nvSpPr>
          <p:cNvPr id="7" name="Ellipse 6"/>
          <p:cNvSpPr/>
          <p:nvPr/>
        </p:nvSpPr>
        <p:spPr>
          <a:xfrm>
            <a:off x="102034" y="1880860"/>
            <a:ext cx="1948070" cy="715618"/>
          </a:xfrm>
          <a:prstGeom prst="ellipse">
            <a:avLst/>
          </a:prstGeom>
          <a:solidFill>
            <a:srgbClr val="00A5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24 janvier - Visio</a:t>
            </a:r>
            <a:endParaRPr lang="fr-FR" dirty="0"/>
          </a:p>
        </p:txBody>
      </p:sp>
      <p:sp>
        <p:nvSpPr>
          <p:cNvPr id="8" name="Ellipse 7"/>
          <p:cNvSpPr/>
          <p:nvPr/>
        </p:nvSpPr>
        <p:spPr>
          <a:xfrm>
            <a:off x="102034" y="2678540"/>
            <a:ext cx="1948070" cy="715618"/>
          </a:xfrm>
          <a:prstGeom prst="ellipse">
            <a:avLst/>
          </a:prstGeom>
          <a:solidFill>
            <a:srgbClr val="00A5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15 mars- </a:t>
            </a:r>
            <a:r>
              <a:rPr lang="fr-FR" dirty="0" err="1" smtClean="0"/>
              <a:t>Esch</a:t>
            </a:r>
            <a:endParaRPr lang="fr-FR" dirty="0"/>
          </a:p>
        </p:txBody>
      </p:sp>
      <p:sp>
        <p:nvSpPr>
          <p:cNvPr id="9" name="Ellipse 8"/>
          <p:cNvSpPr/>
          <p:nvPr/>
        </p:nvSpPr>
        <p:spPr>
          <a:xfrm>
            <a:off x="102034" y="3476220"/>
            <a:ext cx="1948070" cy="715618"/>
          </a:xfrm>
          <a:prstGeom prst="ellipse">
            <a:avLst/>
          </a:prstGeom>
          <a:solidFill>
            <a:srgbClr val="00A5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16 mai- Visio</a:t>
            </a:r>
            <a:endParaRPr lang="fr-FR" dirty="0"/>
          </a:p>
        </p:txBody>
      </p:sp>
      <p:sp>
        <p:nvSpPr>
          <p:cNvPr id="10" name="Ellipse 9"/>
          <p:cNvSpPr/>
          <p:nvPr/>
        </p:nvSpPr>
        <p:spPr>
          <a:xfrm>
            <a:off x="55773" y="5138101"/>
            <a:ext cx="1948070" cy="715618"/>
          </a:xfrm>
          <a:prstGeom prst="ellipse">
            <a:avLst/>
          </a:prstGeom>
          <a:solidFill>
            <a:srgbClr val="00A5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29 nov.- </a:t>
            </a:r>
            <a:r>
              <a:rPr lang="fr-FR" dirty="0" err="1" smtClean="0"/>
              <a:t>Esch</a:t>
            </a:r>
            <a:endParaRPr lang="fr-FR" dirty="0"/>
          </a:p>
        </p:txBody>
      </p:sp>
      <p:sp>
        <p:nvSpPr>
          <p:cNvPr id="11" name="Ellipse 10"/>
          <p:cNvSpPr/>
          <p:nvPr/>
        </p:nvSpPr>
        <p:spPr>
          <a:xfrm>
            <a:off x="102034" y="4273900"/>
            <a:ext cx="1948070" cy="715618"/>
          </a:xfrm>
          <a:prstGeom prst="ellipse">
            <a:avLst/>
          </a:prstGeom>
          <a:solidFill>
            <a:srgbClr val="00A5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30 juin - </a:t>
            </a:r>
            <a:r>
              <a:rPr lang="fr-FR" dirty="0" err="1" smtClean="0"/>
              <a:t>Esch</a:t>
            </a:r>
            <a:endParaRPr lang="fr-FR" dirty="0"/>
          </a:p>
        </p:txBody>
      </p:sp>
    </p:spTree>
    <p:extLst>
      <p:ext uri="{BB962C8B-B14F-4D97-AF65-F5344CB8AC3E}">
        <p14:creationId xmlns:p14="http://schemas.microsoft.com/office/powerpoint/2010/main" val="2103888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a:xfrm>
            <a:off x="1206698" y="1195753"/>
            <a:ext cx="9768866" cy="5300049"/>
          </a:xfrm>
          <a:solidFill>
            <a:schemeClr val="bg1"/>
          </a:solidFill>
        </p:spPr>
        <p:txBody>
          <a:bodyPr>
            <a:normAutofit fontScale="92500" lnSpcReduction="20000"/>
          </a:bodyPr>
          <a:lstStyle/>
          <a:p>
            <a:r>
              <a:rPr lang="fr-FR" dirty="0"/>
              <a:t>Contexte</a:t>
            </a:r>
          </a:p>
          <a:p>
            <a:pPr lvl="1" algn="just">
              <a:buFont typeface="Wingdings" panose="05000000000000000000" pitchFamily="2" charset="2"/>
              <a:buChar char="§"/>
            </a:pPr>
            <a:r>
              <a:rPr lang="fr-FR" dirty="0" smtClean="0"/>
              <a:t>Objectif de la Grand Région : construire un vivre ensemble pour les citoyens du territoire – des enjeux communs dont la santé </a:t>
            </a:r>
          </a:p>
          <a:p>
            <a:pPr lvl="1" algn="just">
              <a:buFont typeface="Wingdings" panose="05000000000000000000" pitchFamily="2" charset="2"/>
              <a:buChar char="§"/>
            </a:pPr>
            <a:r>
              <a:rPr lang="fr-FR" dirty="0" smtClean="0"/>
              <a:t>Des </a:t>
            </a:r>
            <a:r>
              <a:rPr lang="fr-FR" dirty="0"/>
              <a:t>observatoires de la Grande Région existent déjà :</a:t>
            </a:r>
          </a:p>
          <a:p>
            <a:pPr lvl="2" algn="just">
              <a:buFont typeface="Wingdings" panose="05000000000000000000" pitchFamily="2" charset="2"/>
              <a:buChar char="§"/>
            </a:pPr>
            <a:r>
              <a:rPr lang="fr-FR" dirty="0"/>
              <a:t>Réseau des offices statistiques : Economie, démographie, …</a:t>
            </a:r>
          </a:p>
          <a:p>
            <a:pPr lvl="2" algn="just">
              <a:buFont typeface="Wingdings" panose="05000000000000000000" pitchFamily="2" charset="2"/>
              <a:buChar char="§"/>
            </a:pPr>
            <a:r>
              <a:rPr lang="fr-FR" dirty="0"/>
              <a:t>Observatoire interrégional du marché de l’emploi</a:t>
            </a:r>
          </a:p>
          <a:p>
            <a:pPr lvl="2" algn="just">
              <a:buFont typeface="Wingdings" panose="05000000000000000000" pitchFamily="2" charset="2"/>
              <a:buChar char="§"/>
            </a:pPr>
            <a:r>
              <a:rPr lang="fr-FR" dirty="0"/>
              <a:t>Système d’information géographique de la Grande Région</a:t>
            </a:r>
          </a:p>
          <a:p>
            <a:pPr lvl="1" algn="just">
              <a:buFont typeface="Wingdings" panose="05000000000000000000" pitchFamily="2" charset="2"/>
              <a:buChar char="§"/>
            </a:pPr>
            <a:r>
              <a:rPr lang="fr-FR" dirty="0"/>
              <a:t>Les données de santé ne sont pas encore réunies et analysées au niveau de la Grande </a:t>
            </a:r>
            <a:r>
              <a:rPr lang="fr-FR" dirty="0" smtClean="0"/>
              <a:t>Région</a:t>
            </a:r>
          </a:p>
          <a:p>
            <a:pPr lvl="1" algn="just">
              <a:buFont typeface="Wingdings" panose="05000000000000000000" pitchFamily="2" charset="2"/>
              <a:buChar char="§"/>
            </a:pPr>
            <a:endParaRPr lang="fr-FR" dirty="0"/>
          </a:p>
          <a:p>
            <a:r>
              <a:rPr lang="fr-FR" dirty="0"/>
              <a:t>Objectif : Définir les conditions nécessaires à la mise en place d’un observatoire transfrontalier de la santé de la Grande Région</a:t>
            </a:r>
          </a:p>
          <a:p>
            <a:pPr lvl="1" algn="just">
              <a:buFont typeface="Wingdings" panose="05000000000000000000" pitchFamily="2" charset="2"/>
              <a:buChar char="§"/>
            </a:pPr>
            <a:r>
              <a:rPr lang="fr-FR" sz="2000" dirty="0"/>
              <a:t>Faire collaborer les différents organismes disposant de données sanitaires (Contexte sociodémographique, état de santé, offre de soins)</a:t>
            </a:r>
          </a:p>
          <a:p>
            <a:pPr lvl="1" algn="just">
              <a:buFont typeface="Wingdings" panose="05000000000000000000" pitchFamily="2" charset="2"/>
              <a:buChar char="§"/>
            </a:pPr>
            <a:r>
              <a:rPr lang="fr-FR" sz="2000" dirty="0"/>
              <a:t>Regrouper et mettre en commun les indicateurs existants</a:t>
            </a:r>
          </a:p>
          <a:p>
            <a:pPr lvl="1" algn="just">
              <a:buFont typeface="Wingdings" panose="05000000000000000000" pitchFamily="2" charset="2"/>
              <a:buChar char="§"/>
            </a:pPr>
            <a:r>
              <a:rPr lang="fr-FR" sz="2000" dirty="0"/>
              <a:t>Contribuer à l’harmonisation des données sanitaires dans la Grande Région</a:t>
            </a:r>
          </a:p>
          <a:p>
            <a:pPr lvl="1" algn="just">
              <a:buFont typeface="Wingdings" panose="05000000000000000000" pitchFamily="2" charset="2"/>
              <a:buChar char="§"/>
            </a:pPr>
            <a:r>
              <a:rPr lang="fr-FR" sz="2000" dirty="0"/>
              <a:t>Mise en place dans le cadre de </a:t>
            </a:r>
            <a:r>
              <a:rPr lang="fr-FR" sz="2000" dirty="0" err="1"/>
              <a:t>Cosan</a:t>
            </a:r>
            <a:r>
              <a:rPr lang="fr-FR" sz="2000" dirty="0"/>
              <a:t> qui prend fin en décembre 2022</a:t>
            </a:r>
            <a:endParaRPr lang="fr-FR" dirty="0"/>
          </a:p>
          <a:p>
            <a:endParaRPr lang="fr-FR" dirty="0"/>
          </a:p>
          <a:p>
            <a:pPr lvl="1"/>
            <a:endParaRPr lang="fr-FR" dirty="0"/>
          </a:p>
          <a:p>
            <a:pPr lvl="1"/>
            <a:endParaRPr lang="fr-FR" dirty="0"/>
          </a:p>
          <a:p>
            <a:endParaRPr lang="fr-FR" dirty="0"/>
          </a:p>
          <a:p>
            <a:pPr marL="0" indent="0">
              <a:buNone/>
            </a:pPr>
            <a:endParaRPr lang="fr-FR" dirty="0"/>
          </a:p>
          <a:p>
            <a:endParaRPr lang="fr-FR" dirty="0"/>
          </a:p>
        </p:txBody>
      </p:sp>
      <p:sp>
        <p:nvSpPr>
          <p:cNvPr id="3" name="Titre 2"/>
          <p:cNvSpPr>
            <a:spLocks noGrp="1"/>
          </p:cNvSpPr>
          <p:nvPr>
            <p:ph type="title"/>
          </p:nvPr>
        </p:nvSpPr>
        <p:spPr>
          <a:xfrm>
            <a:off x="1206698" y="296623"/>
            <a:ext cx="9768866" cy="975995"/>
          </a:xfrm>
        </p:spPr>
        <p:txBody>
          <a:bodyPr/>
          <a:lstStyle/>
          <a:p>
            <a:r>
              <a:rPr lang="fr-FR" dirty="0" smtClean="0"/>
              <a:t>Au démarrage du projet</a:t>
            </a:r>
            <a:endParaRPr lang="fr-FR" dirty="0"/>
          </a:p>
        </p:txBody>
      </p:sp>
      <p:sp>
        <p:nvSpPr>
          <p:cNvPr id="4" name="Espace réservé du pied de page 2">
            <a:extLst>
              <a:ext uri="{FF2B5EF4-FFF2-40B4-BE49-F238E27FC236}">
                <a16:creationId xmlns:a16="http://schemas.microsoft.com/office/drawing/2014/main" id="{4CD24043-8DB4-41A8-854F-7888751A3156}"/>
              </a:ext>
            </a:extLst>
          </p:cNvPr>
          <p:cNvSpPr txBox="1">
            <a:spLocks/>
          </p:cNvSpPr>
          <p:nvPr/>
        </p:nvSpPr>
        <p:spPr>
          <a:xfrm>
            <a:off x="905692" y="6354807"/>
            <a:ext cx="9986668"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err="1"/>
              <a:t>Cosan</a:t>
            </a:r>
            <a:r>
              <a:rPr lang="fr-FR" dirty="0"/>
              <a:t> – </a:t>
            </a:r>
            <a:r>
              <a:rPr lang="fr-FR" dirty="0" smtClean="0"/>
              <a:t>Introduction, contexte, objectifs</a:t>
            </a:r>
            <a:endParaRPr lang="fr-FR" dirty="0"/>
          </a:p>
        </p:txBody>
      </p:sp>
    </p:spTree>
    <p:extLst>
      <p:ext uri="{BB962C8B-B14F-4D97-AF65-F5344CB8AC3E}">
        <p14:creationId xmlns:p14="http://schemas.microsoft.com/office/powerpoint/2010/main" val="118912032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37A64A6F-CA75-4CC7-92DE-70522B9C5E1A}"/>
              </a:ext>
            </a:extLst>
          </p:cNvPr>
          <p:cNvSpPr>
            <a:spLocks noGrp="1"/>
          </p:cNvSpPr>
          <p:nvPr>
            <p:ph type="sldNum" sz="quarter" idx="12"/>
          </p:nvPr>
        </p:nvSpPr>
        <p:spPr/>
        <p:txBody>
          <a:bodyPr/>
          <a:lstStyle/>
          <a:p>
            <a:fld id="{C834FDFC-9FAC-4209-B5B0-E78C74F118EA}" type="slidenum">
              <a:rPr lang="fr-FR" smtClean="0"/>
              <a:pPr/>
              <a:t>30</a:t>
            </a:fld>
            <a:endParaRPr lang="fr-FR" dirty="0"/>
          </a:p>
        </p:txBody>
      </p:sp>
      <p:sp>
        <p:nvSpPr>
          <p:cNvPr id="5" name="Espace réservé du texte 4"/>
          <p:cNvSpPr>
            <a:spLocks noGrp="1"/>
          </p:cNvSpPr>
          <p:nvPr>
            <p:ph type="body" sz="quarter" idx="13"/>
          </p:nvPr>
        </p:nvSpPr>
        <p:spPr>
          <a:xfrm>
            <a:off x="1281565" y="953017"/>
            <a:ext cx="10575999" cy="4446094"/>
          </a:xfrm>
        </p:spPr>
        <p:txBody>
          <a:bodyPr>
            <a:normAutofit/>
          </a:bodyPr>
          <a:lstStyle/>
          <a:p>
            <a:pPr marL="0" indent="0">
              <a:buNone/>
            </a:pPr>
            <a:endParaRPr lang="fr-FR" dirty="0"/>
          </a:p>
          <a:p>
            <a:pPr lvl="1"/>
            <a:r>
              <a:rPr lang="fr-FR" sz="2800" dirty="0"/>
              <a:t>Rencontres spécifiques avec les observatoires </a:t>
            </a:r>
            <a:r>
              <a:rPr lang="fr-FR" sz="2800" dirty="0" err="1"/>
              <a:t>grandrégionaux</a:t>
            </a:r>
            <a:r>
              <a:rPr lang="fr-FR" sz="2800" dirty="0"/>
              <a:t> </a:t>
            </a:r>
            <a:r>
              <a:rPr lang="fr-FR" sz="2800" dirty="0" smtClean="0"/>
              <a:t>existants (2022) : </a:t>
            </a:r>
          </a:p>
          <a:p>
            <a:pPr lvl="2">
              <a:buFont typeface="Wingdings" panose="05000000000000000000" pitchFamily="2" charset="2"/>
              <a:buChar char="§"/>
            </a:pPr>
            <a:r>
              <a:rPr lang="fr-FR" sz="2400" dirty="0" smtClean="0"/>
              <a:t>Entrer plus dans le détail de la construction de ces structures observatoires (modalités, timing, etc.).</a:t>
            </a:r>
          </a:p>
          <a:p>
            <a:pPr lvl="2">
              <a:buFont typeface="Wingdings" panose="05000000000000000000" pitchFamily="2" charset="2"/>
              <a:buChar char="§"/>
            </a:pPr>
            <a:r>
              <a:rPr lang="fr-FR" sz="2400" dirty="0" smtClean="0"/>
              <a:t>Identification des freins, leviers, difficultés </a:t>
            </a:r>
          </a:p>
          <a:p>
            <a:pPr lvl="2">
              <a:buFont typeface="Wingdings" panose="05000000000000000000" pitchFamily="2" charset="2"/>
              <a:buChar char="§"/>
            </a:pPr>
            <a:r>
              <a:rPr lang="fr-FR" sz="2400" dirty="0" smtClean="0"/>
              <a:t>Capitaliser sur leurs expériences </a:t>
            </a:r>
          </a:p>
          <a:p>
            <a:pPr lvl="2">
              <a:buFont typeface="Wingdings" panose="05000000000000000000" pitchFamily="2" charset="2"/>
              <a:buChar char="§"/>
            </a:pPr>
            <a:r>
              <a:rPr lang="fr-FR" sz="2400" dirty="0" smtClean="0"/>
              <a:t>Comprendre les modes d’organisation, travaux réalisés, identifier les « indispensables »</a:t>
            </a:r>
            <a:endParaRPr lang="fr-FR" sz="2400" dirty="0"/>
          </a:p>
        </p:txBody>
      </p:sp>
      <p:sp>
        <p:nvSpPr>
          <p:cNvPr id="2" name="Titre 1"/>
          <p:cNvSpPr>
            <a:spLocks noGrp="1"/>
          </p:cNvSpPr>
          <p:nvPr>
            <p:ph type="title"/>
          </p:nvPr>
        </p:nvSpPr>
        <p:spPr/>
        <p:txBody>
          <a:bodyPr>
            <a:normAutofit/>
          </a:bodyPr>
          <a:lstStyle/>
          <a:p>
            <a:r>
              <a:rPr lang="fr-FR" dirty="0"/>
              <a:t>Une </a:t>
            </a:r>
            <a:r>
              <a:rPr lang="fr-FR" dirty="0" smtClean="0"/>
              <a:t>démarche de réflexion collective</a:t>
            </a:r>
            <a:endParaRPr lang="fr-FR" dirty="0"/>
          </a:p>
        </p:txBody>
      </p:sp>
      <p:sp>
        <p:nvSpPr>
          <p:cNvPr id="3" name="Espace réservé du pied de page 2">
            <a:extLst>
              <a:ext uri="{FF2B5EF4-FFF2-40B4-BE49-F238E27FC236}">
                <a16:creationId xmlns:a16="http://schemas.microsoft.com/office/drawing/2014/main" id="{4CD24043-8DB4-41A8-854F-7888751A3156}"/>
              </a:ext>
            </a:extLst>
          </p:cNvPr>
          <p:cNvSpPr>
            <a:spLocks noGrp="1"/>
          </p:cNvSpPr>
          <p:nvPr>
            <p:ph type="ftr" sz="quarter" idx="4294967295"/>
          </p:nvPr>
        </p:nvSpPr>
        <p:spPr>
          <a:xfrm>
            <a:off x="0" y="6354763"/>
            <a:ext cx="9985375" cy="365125"/>
          </a:xfrm>
          <a:prstGeom prst="rect">
            <a:avLst/>
          </a:prstGeom>
        </p:spPr>
        <p:txBody>
          <a:bodyPr/>
          <a:lstStyle/>
          <a:p>
            <a:r>
              <a:rPr lang="fr-FR" dirty="0" err="1"/>
              <a:t>Cosan</a:t>
            </a:r>
            <a:r>
              <a:rPr lang="fr-FR" dirty="0"/>
              <a:t> – Préconisations pour la mise en place d’un observatoire de la santé de la Grande </a:t>
            </a:r>
            <a:r>
              <a:rPr lang="fr-FR" dirty="0" smtClean="0"/>
              <a:t>Région21</a:t>
            </a:r>
            <a:endParaRPr lang="fr-FR" dirty="0"/>
          </a:p>
        </p:txBody>
      </p:sp>
      <p:sp>
        <p:nvSpPr>
          <p:cNvPr id="7" name="Ellipse 6"/>
          <p:cNvSpPr/>
          <p:nvPr/>
        </p:nvSpPr>
        <p:spPr>
          <a:xfrm>
            <a:off x="102034" y="1880860"/>
            <a:ext cx="1948070" cy="715618"/>
          </a:xfrm>
          <a:prstGeom prst="ellipse">
            <a:avLst/>
          </a:prstGeom>
          <a:solidFill>
            <a:srgbClr val="00A5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30 mai – </a:t>
            </a:r>
          </a:p>
          <a:p>
            <a:pPr algn="ctr"/>
            <a:r>
              <a:rPr lang="fr-FR" dirty="0" smtClean="0"/>
              <a:t>IBA OIE</a:t>
            </a:r>
            <a:endParaRPr lang="fr-FR" dirty="0"/>
          </a:p>
        </p:txBody>
      </p:sp>
      <p:sp>
        <p:nvSpPr>
          <p:cNvPr id="8" name="Ellipse 7"/>
          <p:cNvSpPr/>
          <p:nvPr/>
        </p:nvSpPr>
        <p:spPr>
          <a:xfrm>
            <a:off x="102034" y="2678540"/>
            <a:ext cx="1948070" cy="715618"/>
          </a:xfrm>
          <a:prstGeom prst="ellipse">
            <a:avLst/>
          </a:prstGeom>
          <a:solidFill>
            <a:srgbClr val="00A5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21 juin – </a:t>
            </a:r>
          </a:p>
          <a:p>
            <a:pPr algn="ctr"/>
            <a:r>
              <a:rPr lang="fr-FR" dirty="0" smtClean="0"/>
              <a:t>SIG GR</a:t>
            </a:r>
            <a:endParaRPr lang="fr-FR" dirty="0"/>
          </a:p>
        </p:txBody>
      </p:sp>
    </p:spTree>
    <p:extLst>
      <p:ext uri="{BB962C8B-B14F-4D97-AF65-F5344CB8AC3E}">
        <p14:creationId xmlns:p14="http://schemas.microsoft.com/office/powerpoint/2010/main" val="136566584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C834FDFC-9FAC-4209-B5B0-E78C74F118EA}" type="slidenum">
              <a:rPr lang="fr-FR" smtClean="0"/>
              <a:pPr/>
              <a:t>31</a:t>
            </a:fld>
            <a:endParaRPr lang="fr-FR" dirty="0"/>
          </a:p>
        </p:txBody>
      </p:sp>
      <p:sp>
        <p:nvSpPr>
          <p:cNvPr id="3" name="Titre 2"/>
          <p:cNvSpPr>
            <a:spLocks noGrp="1"/>
          </p:cNvSpPr>
          <p:nvPr>
            <p:ph type="title"/>
          </p:nvPr>
        </p:nvSpPr>
        <p:spPr/>
        <p:txBody>
          <a:bodyPr/>
          <a:lstStyle/>
          <a:p>
            <a:r>
              <a:rPr lang="fr-FR" dirty="0" smtClean="0"/>
              <a:t>Apports et collaboration de l’IBA-OIE et </a:t>
            </a:r>
            <a:r>
              <a:rPr lang="fr-FR" dirty="0" err="1" smtClean="0"/>
              <a:t>et</a:t>
            </a:r>
            <a:r>
              <a:rPr lang="fr-FR" dirty="0" smtClean="0"/>
              <a:t> du SIG-GR</a:t>
            </a:r>
            <a:endParaRPr lang="fr-FR" dirty="0"/>
          </a:p>
        </p:txBody>
      </p:sp>
      <p:sp>
        <p:nvSpPr>
          <p:cNvPr id="4" name="Espace réservé du pied de page 2">
            <a:extLst>
              <a:ext uri="{FF2B5EF4-FFF2-40B4-BE49-F238E27FC236}">
                <a16:creationId xmlns:a16="http://schemas.microsoft.com/office/drawing/2014/main" id="{4CD24043-8DB4-41A8-854F-7888751A3156}"/>
              </a:ext>
            </a:extLst>
          </p:cNvPr>
          <p:cNvSpPr txBox="1">
            <a:spLocks/>
          </p:cNvSpPr>
          <p:nvPr/>
        </p:nvSpPr>
        <p:spPr>
          <a:xfrm>
            <a:off x="0" y="6354763"/>
            <a:ext cx="9985375"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mtClean="0"/>
              <a:t>Cosan – Préconisations pour la mise en place d’un observatoire de la santé de la Grande Région21</a:t>
            </a:r>
            <a:endParaRPr lang="fr-FR" dirty="0"/>
          </a:p>
        </p:txBody>
      </p:sp>
    </p:spTree>
    <p:extLst>
      <p:ext uri="{BB962C8B-B14F-4D97-AF65-F5344CB8AC3E}">
        <p14:creationId xmlns:p14="http://schemas.microsoft.com/office/powerpoint/2010/main" val="10457792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C834FDFC-9FAC-4209-B5B0-E78C74F118EA}" type="slidenum">
              <a:rPr lang="fr-FR" smtClean="0"/>
              <a:pPr/>
              <a:t>32</a:t>
            </a:fld>
            <a:endParaRPr lang="fr-FR" dirty="0"/>
          </a:p>
        </p:txBody>
      </p:sp>
      <p:sp>
        <p:nvSpPr>
          <p:cNvPr id="3" name="Titre 2"/>
          <p:cNvSpPr>
            <a:spLocks noGrp="1"/>
          </p:cNvSpPr>
          <p:nvPr>
            <p:ph type="title"/>
          </p:nvPr>
        </p:nvSpPr>
        <p:spPr>
          <a:xfrm>
            <a:off x="2631064" y="2842456"/>
            <a:ext cx="8768455" cy="1754258"/>
          </a:xfrm>
        </p:spPr>
        <p:txBody>
          <a:bodyPr>
            <a:normAutofit/>
          </a:bodyPr>
          <a:lstStyle/>
          <a:p>
            <a:r>
              <a:rPr lang="fr-FR" dirty="0" smtClean="0"/>
              <a:t>Résultats des réflexions pour le montage d’un observatoire de la santé de la Grande Région  </a:t>
            </a:r>
            <a:endParaRPr lang="fr-FR" dirty="0"/>
          </a:p>
        </p:txBody>
      </p:sp>
      <p:sp>
        <p:nvSpPr>
          <p:cNvPr id="4" name="Espace réservé du pied de page 2">
            <a:extLst>
              <a:ext uri="{FF2B5EF4-FFF2-40B4-BE49-F238E27FC236}">
                <a16:creationId xmlns:a16="http://schemas.microsoft.com/office/drawing/2014/main" id="{4CD24043-8DB4-41A8-854F-7888751A3156}"/>
              </a:ext>
            </a:extLst>
          </p:cNvPr>
          <p:cNvSpPr txBox="1">
            <a:spLocks/>
          </p:cNvSpPr>
          <p:nvPr/>
        </p:nvSpPr>
        <p:spPr>
          <a:xfrm>
            <a:off x="0" y="6354763"/>
            <a:ext cx="9985375"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mtClean="0"/>
              <a:t>Cosan – Préconisations pour la mise en place d’un observatoire de la santé de la Grande Région</a:t>
            </a:r>
            <a:endParaRPr lang="fr-FR" dirty="0"/>
          </a:p>
        </p:txBody>
      </p:sp>
    </p:spTree>
    <p:extLst>
      <p:ext uri="{BB962C8B-B14F-4D97-AF65-F5344CB8AC3E}">
        <p14:creationId xmlns:p14="http://schemas.microsoft.com/office/powerpoint/2010/main" val="164062524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C834FDFC-9FAC-4209-B5B0-E78C74F118EA}" type="slidenum">
              <a:rPr lang="fr-FR" smtClean="0"/>
              <a:pPr/>
              <a:t>33</a:t>
            </a:fld>
            <a:endParaRPr lang="fr-FR" dirty="0"/>
          </a:p>
        </p:txBody>
      </p:sp>
      <p:sp>
        <p:nvSpPr>
          <p:cNvPr id="4" name="Titre 3"/>
          <p:cNvSpPr>
            <a:spLocks noGrp="1"/>
          </p:cNvSpPr>
          <p:nvPr>
            <p:ph type="title"/>
          </p:nvPr>
        </p:nvSpPr>
        <p:spPr/>
        <p:txBody>
          <a:bodyPr/>
          <a:lstStyle/>
          <a:p>
            <a:r>
              <a:rPr lang="fr-FR" dirty="0" smtClean="0"/>
              <a:t>Principaux constats, pistes évoqués</a:t>
            </a:r>
            <a:endParaRPr lang="fr-FR" dirty="0"/>
          </a:p>
        </p:txBody>
      </p:sp>
      <p:sp>
        <p:nvSpPr>
          <p:cNvPr id="6" name="Espace réservé du pied de page 2">
            <a:extLst>
              <a:ext uri="{FF2B5EF4-FFF2-40B4-BE49-F238E27FC236}">
                <a16:creationId xmlns:a16="http://schemas.microsoft.com/office/drawing/2014/main" id="{4CD24043-8DB4-41A8-854F-7888751A3156}"/>
              </a:ext>
            </a:extLst>
          </p:cNvPr>
          <p:cNvSpPr txBox="1">
            <a:spLocks/>
          </p:cNvSpPr>
          <p:nvPr/>
        </p:nvSpPr>
        <p:spPr>
          <a:xfrm>
            <a:off x="905692" y="6354807"/>
            <a:ext cx="9986668"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mtClean="0"/>
              <a:t>Cosan – Préconisations pour la mise en place d’un observatoire de la santé de la Grande Région</a:t>
            </a:r>
            <a:endParaRPr lang="fr-FR" dirty="0"/>
          </a:p>
        </p:txBody>
      </p:sp>
      <p:sp>
        <p:nvSpPr>
          <p:cNvPr id="3" name="Espace réservé du texte 2"/>
          <p:cNvSpPr>
            <a:spLocks noGrp="1"/>
          </p:cNvSpPr>
          <p:nvPr>
            <p:ph type="body" sz="quarter" idx="13"/>
          </p:nvPr>
        </p:nvSpPr>
        <p:spPr/>
        <p:txBody>
          <a:bodyPr/>
          <a:lstStyle/>
          <a:p>
            <a:r>
              <a:rPr lang="fr-FR" dirty="0"/>
              <a:t>Motifs de création du futur observatoire</a:t>
            </a:r>
          </a:p>
          <a:p>
            <a:pPr lvl="2" algn="just">
              <a:buFont typeface="Wingdings" panose="05000000000000000000" pitchFamily="2" charset="2"/>
              <a:buChar char="§"/>
            </a:pPr>
            <a:r>
              <a:rPr lang="fr-FR" dirty="0">
                <a:sym typeface="Wingdings" panose="05000000000000000000" pitchFamily="2" charset="2"/>
              </a:rPr>
              <a:t>Besoin de connaître l’état de santé et l’offre de soins  Aide à la décision</a:t>
            </a:r>
            <a:endParaRPr lang="fr-FR" dirty="0"/>
          </a:p>
          <a:p>
            <a:pPr lvl="2" algn="just">
              <a:buFont typeface="Wingdings" panose="05000000000000000000" pitchFamily="2" charset="2"/>
              <a:buChar char="§"/>
            </a:pPr>
            <a:r>
              <a:rPr lang="fr-FR" dirty="0"/>
              <a:t>Mise en commun des données </a:t>
            </a:r>
            <a:r>
              <a:rPr lang="fr-FR" dirty="0">
                <a:sym typeface="Wingdings" panose="05000000000000000000" pitchFamily="2" charset="2"/>
              </a:rPr>
              <a:t> Besoin d’harmoniser pour comparer les données</a:t>
            </a:r>
          </a:p>
          <a:p>
            <a:pPr lvl="2" algn="just">
              <a:buFont typeface="Wingdings" panose="05000000000000000000" pitchFamily="2" charset="2"/>
              <a:buChar char="§"/>
            </a:pPr>
            <a:r>
              <a:rPr lang="fr-FR" dirty="0">
                <a:sym typeface="Wingdings" panose="05000000000000000000" pitchFamily="2" charset="2"/>
              </a:rPr>
              <a:t>Diffusion de l’information en direction des professionnels de la santé, des décideurs, du grand public</a:t>
            </a:r>
          </a:p>
          <a:p>
            <a:endParaRPr lang="fr-FR" dirty="0" smtClean="0"/>
          </a:p>
          <a:p>
            <a:r>
              <a:rPr lang="fr-FR" dirty="0">
                <a:sym typeface="Wingdings" panose="05000000000000000000" pitchFamily="2" charset="2"/>
              </a:rPr>
              <a:t>Ressources existantes</a:t>
            </a:r>
          </a:p>
          <a:p>
            <a:pPr lvl="2" algn="just">
              <a:buFont typeface="Wingdings" panose="05000000000000000000" pitchFamily="2" charset="2"/>
              <a:buChar char="§"/>
            </a:pPr>
            <a:r>
              <a:rPr lang="fr-FR" dirty="0">
                <a:sym typeface="Wingdings" panose="05000000000000000000" pitchFamily="2" charset="2"/>
              </a:rPr>
              <a:t>Des données et des compétences existent déjà dans chaque région</a:t>
            </a:r>
          </a:p>
          <a:p>
            <a:pPr lvl="2" algn="just">
              <a:buFont typeface="Wingdings" panose="05000000000000000000" pitchFamily="2" charset="2"/>
              <a:buChar char="§"/>
            </a:pPr>
            <a:r>
              <a:rPr lang="fr-FR" dirty="0">
                <a:sym typeface="Wingdings" panose="05000000000000000000" pitchFamily="2" charset="2"/>
              </a:rPr>
              <a:t>Des structures transfrontalières existent déjà</a:t>
            </a:r>
          </a:p>
          <a:p>
            <a:pPr lvl="2" algn="just">
              <a:buFont typeface="Wingdings" panose="05000000000000000000" pitchFamily="2" charset="2"/>
              <a:buChar char="§"/>
            </a:pPr>
            <a:r>
              <a:rPr lang="fr-FR" dirty="0">
                <a:sym typeface="Wingdings" panose="05000000000000000000" pitchFamily="2" charset="2"/>
              </a:rPr>
              <a:t>Des travaux de comparaison d’indicateurs existent déjà</a:t>
            </a:r>
          </a:p>
          <a:p>
            <a:pPr lvl="2" algn="just">
              <a:buFont typeface="Wingdings" panose="05000000000000000000" pitchFamily="2" charset="2"/>
              <a:buChar char="§"/>
            </a:pPr>
            <a:r>
              <a:rPr lang="fr-FR" dirty="0">
                <a:sym typeface="Wingdings" panose="05000000000000000000" pitchFamily="2" charset="2"/>
              </a:rPr>
              <a:t>Des appuis politiques</a:t>
            </a:r>
          </a:p>
          <a:p>
            <a:endParaRPr lang="fr-FR" dirty="0"/>
          </a:p>
          <a:p>
            <a:endParaRPr lang="fr-FR" dirty="0"/>
          </a:p>
        </p:txBody>
      </p:sp>
    </p:spTree>
    <p:extLst>
      <p:ext uri="{BB962C8B-B14F-4D97-AF65-F5344CB8AC3E}">
        <p14:creationId xmlns:p14="http://schemas.microsoft.com/office/powerpoint/2010/main" val="344225375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C834FDFC-9FAC-4209-B5B0-E78C74F118EA}" type="slidenum">
              <a:rPr lang="fr-FR" smtClean="0"/>
              <a:pPr/>
              <a:t>34</a:t>
            </a:fld>
            <a:endParaRPr lang="fr-FR" dirty="0"/>
          </a:p>
        </p:txBody>
      </p:sp>
      <p:sp>
        <p:nvSpPr>
          <p:cNvPr id="5" name="Espace réservé du texte 4"/>
          <p:cNvSpPr>
            <a:spLocks noGrp="1"/>
          </p:cNvSpPr>
          <p:nvPr>
            <p:ph type="body" sz="quarter" idx="13"/>
          </p:nvPr>
        </p:nvSpPr>
        <p:spPr/>
        <p:txBody>
          <a:bodyPr>
            <a:normAutofit fontScale="92500" lnSpcReduction="10000"/>
          </a:bodyPr>
          <a:lstStyle/>
          <a:p>
            <a:r>
              <a:rPr lang="fr-FR" dirty="0" smtClean="0"/>
              <a:t>Intérêt de disposer de données sur les déterminants de santé (socio démographique, environnement, consommations de produits, sédentarité, …)</a:t>
            </a:r>
          </a:p>
          <a:p>
            <a:r>
              <a:rPr lang="fr-FR" dirty="0" smtClean="0"/>
              <a:t>Les données doivent avoir du sens afin d’identifier les besoins auxquels les actions pourront répondre </a:t>
            </a:r>
            <a:r>
              <a:rPr lang="fr-FR" dirty="0" smtClean="0">
                <a:sym typeface="Wingdings" panose="05000000000000000000" pitchFamily="2" charset="2"/>
              </a:rPr>
              <a:t> se poser les bonnes questions, problématisation</a:t>
            </a:r>
          </a:p>
          <a:p>
            <a:pPr lvl="1" algn="just">
              <a:buFont typeface="Wingdings" panose="05000000000000000000" pitchFamily="2" charset="2"/>
              <a:buChar char="§"/>
            </a:pPr>
            <a:r>
              <a:rPr lang="fr-FR" dirty="0" smtClean="0">
                <a:sym typeface="Wingdings" panose="05000000000000000000" pitchFamily="2" charset="2"/>
              </a:rPr>
              <a:t>Mise en place progressive : </a:t>
            </a:r>
          </a:p>
          <a:p>
            <a:pPr lvl="2" algn="just">
              <a:buFont typeface="Wingdings" panose="05000000000000000000" pitchFamily="2" charset="2"/>
              <a:buChar char="§"/>
            </a:pPr>
            <a:r>
              <a:rPr lang="fr-FR" dirty="0" smtClean="0">
                <a:sym typeface="Wingdings" panose="05000000000000000000" pitchFamily="2" charset="2"/>
              </a:rPr>
              <a:t>Identifier les questions qu’on doit se poser  Choix des thématiques sur lesquelles travailler</a:t>
            </a:r>
          </a:p>
          <a:p>
            <a:pPr lvl="2" algn="just">
              <a:buFont typeface="Wingdings" panose="05000000000000000000" pitchFamily="2" charset="2"/>
              <a:buChar char="§"/>
            </a:pPr>
            <a:r>
              <a:rPr lang="fr-FR" dirty="0" smtClean="0">
                <a:sym typeface="Wingdings" panose="05000000000000000000" pitchFamily="2" charset="2"/>
              </a:rPr>
              <a:t>Identifier les indicateurs qui y répondront</a:t>
            </a:r>
          </a:p>
          <a:p>
            <a:pPr lvl="2" algn="just">
              <a:buFont typeface="Wingdings" panose="05000000000000000000" pitchFamily="2" charset="2"/>
              <a:buChar char="§"/>
            </a:pPr>
            <a:r>
              <a:rPr lang="fr-FR" dirty="0" smtClean="0">
                <a:sym typeface="Wingdings" panose="05000000000000000000" pitchFamily="2" charset="2"/>
              </a:rPr>
              <a:t>Se mettre d’accord sur les définitions, y compris sur celle de la santé</a:t>
            </a:r>
          </a:p>
          <a:p>
            <a:pPr lvl="2" algn="just">
              <a:buFont typeface="Wingdings" panose="05000000000000000000" pitchFamily="2" charset="2"/>
              <a:buChar char="§"/>
            </a:pPr>
            <a:r>
              <a:rPr lang="fr-FR" dirty="0" smtClean="0">
                <a:sym typeface="Wingdings" panose="05000000000000000000" pitchFamily="2" charset="2"/>
              </a:rPr>
              <a:t>Avoir une vue d’ensemble du territoire avant de descendre à l’infrarégional</a:t>
            </a:r>
          </a:p>
          <a:p>
            <a:pPr lvl="1" algn="just">
              <a:buFont typeface="Wingdings" panose="05000000000000000000" pitchFamily="2" charset="2"/>
              <a:buChar char="§"/>
            </a:pPr>
            <a:r>
              <a:rPr lang="fr-FR" dirty="0" smtClean="0">
                <a:sym typeface="Wingdings" panose="05000000000000000000" pitchFamily="2" charset="2"/>
              </a:rPr>
              <a:t>Diversité des travaux : tableaux de bords généraux, études spécifiques</a:t>
            </a:r>
            <a:endParaRPr lang="fr-FR" dirty="0" smtClean="0"/>
          </a:p>
        </p:txBody>
      </p:sp>
      <p:sp>
        <p:nvSpPr>
          <p:cNvPr id="4" name="Titre 3"/>
          <p:cNvSpPr>
            <a:spLocks noGrp="1"/>
          </p:cNvSpPr>
          <p:nvPr>
            <p:ph type="title"/>
          </p:nvPr>
        </p:nvSpPr>
        <p:spPr>
          <a:xfrm>
            <a:off x="1076069" y="287916"/>
            <a:ext cx="10575999" cy="637292"/>
          </a:xfrm>
        </p:spPr>
        <p:txBody>
          <a:bodyPr/>
          <a:lstStyle/>
          <a:p>
            <a:r>
              <a:rPr lang="fr-FR" dirty="0"/>
              <a:t>Principaux constats, pistes évoqués</a:t>
            </a:r>
          </a:p>
        </p:txBody>
      </p:sp>
      <p:sp>
        <p:nvSpPr>
          <p:cNvPr id="6" name="Espace réservé du pied de page 2">
            <a:extLst>
              <a:ext uri="{FF2B5EF4-FFF2-40B4-BE49-F238E27FC236}">
                <a16:creationId xmlns:a16="http://schemas.microsoft.com/office/drawing/2014/main" id="{4CD24043-8DB4-41A8-854F-7888751A3156}"/>
              </a:ext>
            </a:extLst>
          </p:cNvPr>
          <p:cNvSpPr txBox="1">
            <a:spLocks/>
          </p:cNvSpPr>
          <p:nvPr/>
        </p:nvSpPr>
        <p:spPr>
          <a:xfrm>
            <a:off x="905692" y="6354807"/>
            <a:ext cx="9986668"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err="1" smtClean="0"/>
              <a:t>Cosan</a:t>
            </a:r>
            <a:r>
              <a:rPr lang="fr-FR" dirty="0" smtClean="0"/>
              <a:t> – Préconisations pour la mise en place d’un observatoire de la santé de la Grande Région</a:t>
            </a:r>
            <a:endParaRPr lang="fr-FR" dirty="0"/>
          </a:p>
        </p:txBody>
      </p:sp>
    </p:spTree>
    <p:extLst>
      <p:ext uri="{BB962C8B-B14F-4D97-AF65-F5344CB8AC3E}">
        <p14:creationId xmlns:p14="http://schemas.microsoft.com/office/powerpoint/2010/main" val="421663110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C834FDFC-9FAC-4209-B5B0-E78C74F118EA}" type="slidenum">
              <a:rPr lang="fr-FR" smtClean="0"/>
              <a:pPr/>
              <a:t>35</a:t>
            </a:fld>
            <a:endParaRPr lang="fr-FR" dirty="0"/>
          </a:p>
        </p:txBody>
      </p:sp>
      <p:sp>
        <p:nvSpPr>
          <p:cNvPr id="5" name="Espace réservé du texte 4"/>
          <p:cNvSpPr>
            <a:spLocks noGrp="1"/>
          </p:cNvSpPr>
          <p:nvPr>
            <p:ph type="body" sz="quarter" idx="13"/>
          </p:nvPr>
        </p:nvSpPr>
        <p:spPr>
          <a:xfrm>
            <a:off x="905692" y="1205640"/>
            <a:ext cx="10575999" cy="5050740"/>
          </a:xfrm>
        </p:spPr>
        <p:txBody>
          <a:bodyPr>
            <a:normAutofit lnSpcReduction="10000"/>
          </a:bodyPr>
          <a:lstStyle/>
          <a:p>
            <a:r>
              <a:rPr lang="fr-FR" dirty="0" smtClean="0"/>
              <a:t>Mise en place</a:t>
            </a:r>
            <a:endParaRPr lang="fr-FR" dirty="0"/>
          </a:p>
          <a:p>
            <a:pPr lvl="1" algn="just">
              <a:buFont typeface="Wingdings" panose="05000000000000000000" pitchFamily="2" charset="2"/>
              <a:buChar char="§"/>
            </a:pPr>
            <a:r>
              <a:rPr lang="fr-FR" dirty="0" smtClean="0"/>
              <a:t>Besoin d’un soutien politique</a:t>
            </a:r>
          </a:p>
          <a:p>
            <a:pPr lvl="1" algn="just">
              <a:buFont typeface="Wingdings" panose="05000000000000000000" pitchFamily="2" charset="2"/>
              <a:buChar char="§"/>
            </a:pPr>
            <a:r>
              <a:rPr lang="fr-FR" dirty="0" smtClean="0"/>
              <a:t>Mise en place prend du temps </a:t>
            </a:r>
            <a:r>
              <a:rPr lang="fr-FR" dirty="0" smtClean="0">
                <a:sym typeface="Wingdings" panose="05000000000000000000" pitchFamily="2" charset="2"/>
              </a:rPr>
              <a:t> nécessiterait de se dérouler au cours d’un projet </a:t>
            </a:r>
            <a:r>
              <a:rPr lang="fr-FR" dirty="0" err="1" smtClean="0">
                <a:sym typeface="Wingdings" panose="05000000000000000000" pitchFamily="2" charset="2"/>
              </a:rPr>
              <a:t>Interreg</a:t>
            </a:r>
            <a:r>
              <a:rPr lang="fr-FR" dirty="0" smtClean="0">
                <a:sym typeface="Wingdings" panose="05000000000000000000" pitchFamily="2" charset="2"/>
              </a:rPr>
              <a:t> VI</a:t>
            </a:r>
            <a:endParaRPr lang="fr-FR" dirty="0" smtClean="0"/>
          </a:p>
          <a:p>
            <a:pPr lvl="1" algn="just">
              <a:buFont typeface="Wingdings" panose="05000000000000000000" pitchFamily="2" charset="2"/>
              <a:buChar char="§"/>
            </a:pPr>
            <a:r>
              <a:rPr lang="fr-FR" dirty="0" smtClean="0"/>
              <a:t>Un organisme porteur doit prendre en charge ces travaux</a:t>
            </a:r>
          </a:p>
          <a:p>
            <a:pPr lvl="1" algn="just">
              <a:buFont typeface="Wingdings" panose="05000000000000000000" pitchFamily="2" charset="2"/>
              <a:buChar char="§"/>
            </a:pPr>
            <a:r>
              <a:rPr lang="fr-FR" dirty="0" smtClean="0"/>
              <a:t>Un coordinateur doit être recruté à temps plein. Il devra avoir les compétences suivantes :</a:t>
            </a:r>
          </a:p>
          <a:p>
            <a:pPr lvl="2" algn="just">
              <a:buFont typeface="Wingdings" panose="05000000000000000000" pitchFamily="2" charset="2"/>
              <a:buChar char="§"/>
            </a:pPr>
            <a:r>
              <a:rPr lang="fr-FR" dirty="0" smtClean="0"/>
              <a:t>Bilinguisme</a:t>
            </a:r>
          </a:p>
          <a:p>
            <a:pPr lvl="2" algn="just">
              <a:buFont typeface="Wingdings" panose="05000000000000000000" pitchFamily="2" charset="2"/>
              <a:buChar char="§"/>
            </a:pPr>
            <a:r>
              <a:rPr lang="fr-FR" dirty="0" smtClean="0"/>
              <a:t>Communication</a:t>
            </a:r>
          </a:p>
          <a:p>
            <a:pPr lvl="2" algn="just">
              <a:buFont typeface="Wingdings" panose="05000000000000000000" pitchFamily="2" charset="2"/>
              <a:buChar char="§"/>
            </a:pPr>
            <a:r>
              <a:rPr lang="fr-FR" dirty="0" smtClean="0"/>
              <a:t>Organisation</a:t>
            </a:r>
            <a:endParaRPr lang="fr-FR" dirty="0"/>
          </a:p>
          <a:p>
            <a:pPr lvl="2" algn="just">
              <a:buFont typeface="Wingdings" panose="05000000000000000000" pitchFamily="2" charset="2"/>
              <a:buChar char="§"/>
            </a:pPr>
            <a:r>
              <a:rPr lang="fr-FR" dirty="0" smtClean="0"/>
              <a:t>Maîtrise des données et des bases de données de santé</a:t>
            </a:r>
            <a:endParaRPr lang="fr-FR" dirty="0"/>
          </a:p>
          <a:p>
            <a:pPr lvl="2" algn="just">
              <a:buFont typeface="Wingdings" panose="05000000000000000000" pitchFamily="2" charset="2"/>
              <a:buChar char="§"/>
            </a:pPr>
            <a:r>
              <a:rPr lang="fr-FR" dirty="0"/>
              <a:t>Connaissance des systèmes de </a:t>
            </a:r>
            <a:r>
              <a:rPr lang="fr-FR" dirty="0" smtClean="0"/>
              <a:t>santé dans les 5 régions</a:t>
            </a:r>
          </a:p>
          <a:p>
            <a:pPr marL="914400" lvl="2" indent="0" algn="just">
              <a:buNone/>
            </a:pPr>
            <a:r>
              <a:rPr lang="fr-FR" dirty="0">
                <a:sym typeface="Wingdings" panose="05000000000000000000" pitchFamily="2" charset="2"/>
              </a:rPr>
              <a:t> </a:t>
            </a:r>
            <a:r>
              <a:rPr lang="fr-FR" dirty="0" smtClean="0">
                <a:sym typeface="Wingdings" panose="05000000000000000000" pitchFamily="2" charset="2"/>
              </a:rPr>
              <a:t>   Fiche de poste</a:t>
            </a:r>
            <a:endParaRPr lang="fr-FR" dirty="0"/>
          </a:p>
          <a:p>
            <a:pPr lvl="1" algn="just">
              <a:buFont typeface="Wingdings" panose="05000000000000000000" pitchFamily="2" charset="2"/>
              <a:buChar char="§"/>
            </a:pPr>
            <a:r>
              <a:rPr lang="fr-FR" dirty="0"/>
              <a:t>Un réseau de partenaires doit être mis en place</a:t>
            </a:r>
          </a:p>
          <a:p>
            <a:pPr lvl="1" algn="just">
              <a:buFont typeface="Wingdings" panose="05000000000000000000" pitchFamily="2" charset="2"/>
              <a:buChar char="§"/>
            </a:pPr>
            <a:r>
              <a:rPr lang="fr-FR" dirty="0"/>
              <a:t>Les financeurs doivent être identifiés et leur accord doit être obtenu</a:t>
            </a:r>
          </a:p>
          <a:p>
            <a:pPr marL="914400" lvl="2" indent="0" algn="just">
              <a:buNone/>
            </a:pPr>
            <a:endParaRPr lang="fr-FR" dirty="0" smtClean="0"/>
          </a:p>
        </p:txBody>
      </p:sp>
      <p:sp>
        <p:nvSpPr>
          <p:cNvPr id="4" name="Titre 3"/>
          <p:cNvSpPr>
            <a:spLocks noGrp="1"/>
          </p:cNvSpPr>
          <p:nvPr>
            <p:ph type="title"/>
          </p:nvPr>
        </p:nvSpPr>
        <p:spPr>
          <a:xfrm>
            <a:off x="1076069" y="287916"/>
            <a:ext cx="10575999" cy="637292"/>
          </a:xfrm>
        </p:spPr>
        <p:txBody>
          <a:bodyPr/>
          <a:lstStyle/>
          <a:p>
            <a:r>
              <a:rPr lang="fr-FR" dirty="0" smtClean="0"/>
              <a:t>Préconisations</a:t>
            </a:r>
            <a:endParaRPr lang="fr-FR" dirty="0"/>
          </a:p>
        </p:txBody>
      </p:sp>
      <p:sp>
        <p:nvSpPr>
          <p:cNvPr id="6" name="Espace réservé du pied de page 2">
            <a:extLst>
              <a:ext uri="{FF2B5EF4-FFF2-40B4-BE49-F238E27FC236}">
                <a16:creationId xmlns:a16="http://schemas.microsoft.com/office/drawing/2014/main" id="{4CD24043-8DB4-41A8-854F-7888751A3156}"/>
              </a:ext>
            </a:extLst>
          </p:cNvPr>
          <p:cNvSpPr txBox="1">
            <a:spLocks/>
          </p:cNvSpPr>
          <p:nvPr/>
        </p:nvSpPr>
        <p:spPr>
          <a:xfrm>
            <a:off x="905692" y="6354807"/>
            <a:ext cx="9986668"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mtClean="0"/>
              <a:t>Cosan – Préconisations pour la mise en place d’un observatoire de la santé de la Grande Région</a:t>
            </a:r>
            <a:endParaRPr lang="fr-FR" dirty="0"/>
          </a:p>
        </p:txBody>
      </p:sp>
    </p:spTree>
    <p:extLst>
      <p:ext uri="{BB962C8B-B14F-4D97-AF65-F5344CB8AC3E}">
        <p14:creationId xmlns:p14="http://schemas.microsoft.com/office/powerpoint/2010/main" val="230711319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C834FDFC-9FAC-4209-B5B0-E78C74F118EA}" type="slidenum">
              <a:rPr lang="fr-FR" smtClean="0"/>
              <a:pPr/>
              <a:t>36</a:t>
            </a:fld>
            <a:endParaRPr lang="fr-FR" dirty="0"/>
          </a:p>
        </p:txBody>
      </p:sp>
      <p:sp>
        <p:nvSpPr>
          <p:cNvPr id="5" name="Espace réservé du texte 4"/>
          <p:cNvSpPr>
            <a:spLocks noGrp="1"/>
          </p:cNvSpPr>
          <p:nvPr>
            <p:ph type="body" sz="quarter" idx="13"/>
          </p:nvPr>
        </p:nvSpPr>
        <p:spPr>
          <a:xfrm>
            <a:off x="1076069" y="1378635"/>
            <a:ext cx="10575999" cy="5050740"/>
          </a:xfrm>
        </p:spPr>
        <p:txBody>
          <a:bodyPr>
            <a:normAutofit/>
          </a:bodyPr>
          <a:lstStyle/>
          <a:p>
            <a:r>
              <a:rPr lang="fr-FR" dirty="0" smtClean="0"/>
              <a:t>Pérennisation</a:t>
            </a:r>
            <a:endParaRPr lang="fr-FR" dirty="0"/>
          </a:p>
          <a:p>
            <a:pPr lvl="1" algn="just">
              <a:buFont typeface="Wingdings" panose="05000000000000000000" pitchFamily="2" charset="2"/>
              <a:buChar char="§"/>
            </a:pPr>
            <a:r>
              <a:rPr lang="fr-FR" dirty="0" smtClean="0"/>
              <a:t>L’observatoire devra être fonctionnel à l’issue du prochain programme </a:t>
            </a:r>
            <a:r>
              <a:rPr lang="fr-FR" dirty="0" err="1" smtClean="0"/>
              <a:t>Interreg</a:t>
            </a:r>
            <a:endParaRPr lang="fr-FR" dirty="0" smtClean="0"/>
          </a:p>
          <a:p>
            <a:pPr lvl="1" algn="just">
              <a:buFont typeface="Wingdings" panose="05000000000000000000" pitchFamily="2" charset="2"/>
              <a:buChar char="§"/>
            </a:pPr>
            <a:r>
              <a:rPr lang="fr-FR" dirty="0" smtClean="0"/>
              <a:t>Une convention devra permettre de fixer :</a:t>
            </a:r>
          </a:p>
          <a:p>
            <a:pPr lvl="2" algn="just">
              <a:buFont typeface="Wingdings" panose="05000000000000000000" pitchFamily="2" charset="2"/>
              <a:buChar char="§"/>
            </a:pPr>
            <a:r>
              <a:rPr lang="fr-FR" dirty="0"/>
              <a:t>L</a:t>
            </a:r>
            <a:r>
              <a:rPr lang="fr-FR" dirty="0" smtClean="0"/>
              <a:t>es financements</a:t>
            </a:r>
          </a:p>
          <a:p>
            <a:pPr lvl="3" algn="just">
              <a:buFont typeface="Wingdings" panose="05000000000000000000" pitchFamily="2" charset="2"/>
              <a:buChar char="§"/>
            </a:pPr>
            <a:r>
              <a:rPr lang="fr-FR" dirty="0" smtClean="0"/>
              <a:t>Les montants</a:t>
            </a:r>
          </a:p>
          <a:p>
            <a:pPr lvl="3" algn="just">
              <a:buFont typeface="Wingdings" panose="05000000000000000000" pitchFamily="2" charset="2"/>
              <a:buChar char="§"/>
            </a:pPr>
            <a:r>
              <a:rPr lang="fr-FR" dirty="0" smtClean="0"/>
              <a:t>La répartition par financeur</a:t>
            </a:r>
          </a:p>
          <a:p>
            <a:pPr lvl="3" algn="just">
              <a:buFont typeface="Wingdings" panose="05000000000000000000" pitchFamily="2" charset="2"/>
              <a:buChar char="§"/>
            </a:pPr>
            <a:r>
              <a:rPr lang="fr-FR" dirty="0" smtClean="0"/>
              <a:t>La répartition par partenaire</a:t>
            </a:r>
          </a:p>
          <a:p>
            <a:pPr lvl="2" algn="just">
              <a:buFont typeface="Wingdings" panose="05000000000000000000" pitchFamily="2" charset="2"/>
              <a:buChar char="§"/>
            </a:pPr>
            <a:r>
              <a:rPr lang="fr-FR" dirty="0" smtClean="0"/>
              <a:t>Le rôle de chaque partenaire</a:t>
            </a:r>
          </a:p>
          <a:p>
            <a:pPr lvl="2" algn="just">
              <a:buFont typeface="Wingdings" panose="05000000000000000000" pitchFamily="2" charset="2"/>
              <a:buChar char="§"/>
            </a:pPr>
            <a:r>
              <a:rPr lang="fr-FR" dirty="0" smtClean="0"/>
              <a:t>La composition des différentes instances</a:t>
            </a:r>
          </a:p>
          <a:p>
            <a:pPr lvl="2" algn="just">
              <a:buFont typeface="Wingdings" panose="05000000000000000000" pitchFamily="2" charset="2"/>
              <a:buChar char="§"/>
            </a:pPr>
            <a:r>
              <a:rPr lang="fr-FR" dirty="0" smtClean="0"/>
              <a:t>L’organisme coordinateur</a:t>
            </a:r>
          </a:p>
          <a:p>
            <a:pPr lvl="2" algn="just">
              <a:buFont typeface="Wingdings" panose="05000000000000000000" pitchFamily="2" charset="2"/>
              <a:buChar char="§"/>
            </a:pPr>
            <a:r>
              <a:rPr lang="fr-FR" dirty="0" smtClean="0"/>
              <a:t>Les effectifs salariés et leur temps consacré à l’observatoire au sein de chaque partenaire</a:t>
            </a:r>
          </a:p>
        </p:txBody>
      </p:sp>
      <p:sp>
        <p:nvSpPr>
          <p:cNvPr id="4" name="Titre 3"/>
          <p:cNvSpPr>
            <a:spLocks noGrp="1"/>
          </p:cNvSpPr>
          <p:nvPr>
            <p:ph type="title"/>
          </p:nvPr>
        </p:nvSpPr>
        <p:spPr>
          <a:xfrm>
            <a:off x="1076069" y="287916"/>
            <a:ext cx="10575999" cy="637292"/>
          </a:xfrm>
        </p:spPr>
        <p:txBody>
          <a:bodyPr/>
          <a:lstStyle/>
          <a:p>
            <a:r>
              <a:rPr lang="fr-FR" dirty="0" smtClean="0"/>
              <a:t>Préconisations</a:t>
            </a:r>
            <a:endParaRPr lang="fr-FR" dirty="0"/>
          </a:p>
        </p:txBody>
      </p:sp>
      <p:sp>
        <p:nvSpPr>
          <p:cNvPr id="6" name="Espace réservé du pied de page 2">
            <a:extLst>
              <a:ext uri="{FF2B5EF4-FFF2-40B4-BE49-F238E27FC236}">
                <a16:creationId xmlns:a16="http://schemas.microsoft.com/office/drawing/2014/main" id="{4CD24043-8DB4-41A8-854F-7888751A3156}"/>
              </a:ext>
            </a:extLst>
          </p:cNvPr>
          <p:cNvSpPr txBox="1">
            <a:spLocks/>
          </p:cNvSpPr>
          <p:nvPr/>
        </p:nvSpPr>
        <p:spPr>
          <a:xfrm>
            <a:off x="905692" y="6354807"/>
            <a:ext cx="9986668"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mtClean="0"/>
              <a:t>Cosan – Préconisations pour la mise en place d’un observatoire de la santé de la Grande Région</a:t>
            </a:r>
            <a:endParaRPr lang="fr-FR" dirty="0"/>
          </a:p>
        </p:txBody>
      </p:sp>
    </p:spTree>
    <p:extLst>
      <p:ext uri="{BB962C8B-B14F-4D97-AF65-F5344CB8AC3E}">
        <p14:creationId xmlns:p14="http://schemas.microsoft.com/office/powerpoint/2010/main" val="41600958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C834FDFC-9FAC-4209-B5B0-E78C74F118EA}" type="slidenum">
              <a:rPr lang="fr-FR" smtClean="0"/>
              <a:pPr/>
              <a:t>37</a:t>
            </a:fld>
            <a:endParaRPr lang="fr-FR" dirty="0"/>
          </a:p>
        </p:txBody>
      </p:sp>
      <p:sp>
        <p:nvSpPr>
          <p:cNvPr id="5" name="Espace réservé du texte 4"/>
          <p:cNvSpPr>
            <a:spLocks noGrp="1"/>
          </p:cNvSpPr>
          <p:nvPr>
            <p:ph type="body" sz="quarter" idx="13"/>
          </p:nvPr>
        </p:nvSpPr>
        <p:spPr>
          <a:xfrm>
            <a:off x="1076069" y="1378635"/>
            <a:ext cx="10575999" cy="5050740"/>
          </a:xfrm>
        </p:spPr>
        <p:txBody>
          <a:bodyPr>
            <a:normAutofit/>
          </a:bodyPr>
          <a:lstStyle/>
          <a:p>
            <a:r>
              <a:rPr lang="fr-FR" dirty="0" smtClean="0"/>
              <a:t>Organisation</a:t>
            </a:r>
            <a:endParaRPr lang="fr-FR" dirty="0"/>
          </a:p>
          <a:p>
            <a:pPr lvl="1" algn="just">
              <a:buFont typeface="Wingdings" panose="05000000000000000000" pitchFamily="2" charset="2"/>
              <a:buChar char="§"/>
            </a:pPr>
            <a:r>
              <a:rPr lang="fr-FR" dirty="0" smtClean="0"/>
              <a:t>Schéma général</a:t>
            </a:r>
          </a:p>
          <a:p>
            <a:pPr lvl="2" algn="just">
              <a:buFont typeface="Wingdings" panose="05000000000000000000" pitchFamily="2" charset="2"/>
              <a:buChar char="§"/>
            </a:pPr>
            <a:r>
              <a:rPr lang="fr-FR" dirty="0" smtClean="0"/>
              <a:t>L’observatoire serait constitué de :</a:t>
            </a:r>
          </a:p>
          <a:p>
            <a:pPr lvl="3" algn="just">
              <a:buFont typeface="Wingdings" panose="05000000000000000000" pitchFamily="2" charset="2"/>
              <a:buChar char="§"/>
            </a:pPr>
            <a:r>
              <a:rPr lang="fr-FR" dirty="0" smtClean="0"/>
              <a:t>un réseau de partenaires</a:t>
            </a:r>
          </a:p>
          <a:p>
            <a:pPr lvl="3" algn="just">
              <a:buFont typeface="Wingdings" panose="05000000000000000000" pitchFamily="2" charset="2"/>
              <a:buChar char="§"/>
            </a:pPr>
            <a:r>
              <a:rPr lang="fr-FR" dirty="0" smtClean="0"/>
              <a:t>Un comité de pilotage : chargé du suivi et de la validation des travaux</a:t>
            </a:r>
          </a:p>
          <a:p>
            <a:pPr lvl="3" algn="just">
              <a:buFont typeface="Wingdings" panose="05000000000000000000" pitchFamily="2" charset="2"/>
              <a:buChar char="§"/>
            </a:pPr>
            <a:r>
              <a:rPr lang="fr-FR" dirty="0" smtClean="0"/>
              <a:t>Un comité technique : charger de valider les choix techniques des travaux</a:t>
            </a:r>
          </a:p>
          <a:p>
            <a:pPr lvl="2" algn="just">
              <a:buFont typeface="Wingdings" panose="05000000000000000000" pitchFamily="2" charset="2"/>
              <a:buChar char="§"/>
            </a:pPr>
            <a:r>
              <a:rPr lang="fr-FR" dirty="0" smtClean="0"/>
              <a:t>Un réseau d’organismes coopérateurs extérieurs à l’observatoire</a:t>
            </a:r>
          </a:p>
          <a:p>
            <a:pPr lvl="3" algn="just">
              <a:buFont typeface="Wingdings" panose="05000000000000000000" pitchFamily="2" charset="2"/>
              <a:buChar char="§"/>
            </a:pPr>
            <a:r>
              <a:rPr lang="fr-FR" dirty="0" smtClean="0"/>
              <a:t>Apportent des données ou leur expertise sur certains sujets</a:t>
            </a:r>
          </a:p>
          <a:p>
            <a:pPr lvl="2" algn="just">
              <a:buFont typeface="Wingdings" panose="05000000000000000000" pitchFamily="2" charset="2"/>
              <a:buChar char="§"/>
            </a:pPr>
            <a:r>
              <a:rPr lang="fr-FR" dirty="0" smtClean="0"/>
              <a:t>Le CESGR donnerait les orientations des travaux pour une période donnée</a:t>
            </a:r>
          </a:p>
          <a:p>
            <a:pPr lvl="2" algn="just">
              <a:buFont typeface="Wingdings" panose="05000000000000000000" pitchFamily="2" charset="2"/>
              <a:buChar char="§"/>
            </a:pPr>
            <a:endParaRPr lang="fr-FR" dirty="0" smtClean="0"/>
          </a:p>
        </p:txBody>
      </p:sp>
      <p:sp>
        <p:nvSpPr>
          <p:cNvPr id="4" name="Titre 3"/>
          <p:cNvSpPr>
            <a:spLocks noGrp="1"/>
          </p:cNvSpPr>
          <p:nvPr>
            <p:ph type="title"/>
          </p:nvPr>
        </p:nvSpPr>
        <p:spPr>
          <a:xfrm>
            <a:off x="1076069" y="287916"/>
            <a:ext cx="10575999" cy="637292"/>
          </a:xfrm>
        </p:spPr>
        <p:txBody>
          <a:bodyPr/>
          <a:lstStyle/>
          <a:p>
            <a:r>
              <a:rPr lang="fr-FR" dirty="0" smtClean="0"/>
              <a:t>Préconisations</a:t>
            </a:r>
            <a:endParaRPr lang="fr-FR" dirty="0"/>
          </a:p>
        </p:txBody>
      </p:sp>
      <p:sp>
        <p:nvSpPr>
          <p:cNvPr id="6" name="Espace réservé du pied de page 2">
            <a:extLst>
              <a:ext uri="{FF2B5EF4-FFF2-40B4-BE49-F238E27FC236}">
                <a16:creationId xmlns:a16="http://schemas.microsoft.com/office/drawing/2014/main" id="{4CD24043-8DB4-41A8-854F-7888751A3156}"/>
              </a:ext>
            </a:extLst>
          </p:cNvPr>
          <p:cNvSpPr txBox="1">
            <a:spLocks/>
          </p:cNvSpPr>
          <p:nvPr/>
        </p:nvSpPr>
        <p:spPr>
          <a:xfrm>
            <a:off x="905692" y="6354807"/>
            <a:ext cx="9986668"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mtClean="0"/>
              <a:t>Cosan – Préconisations pour la mise en place d’un observatoire de la santé de la Grande Région</a:t>
            </a:r>
            <a:endParaRPr lang="fr-FR" dirty="0"/>
          </a:p>
        </p:txBody>
      </p:sp>
    </p:spTree>
    <p:extLst>
      <p:ext uri="{BB962C8B-B14F-4D97-AF65-F5344CB8AC3E}">
        <p14:creationId xmlns:p14="http://schemas.microsoft.com/office/powerpoint/2010/main" val="185243867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C834FDFC-9FAC-4209-B5B0-E78C74F118EA}" type="slidenum">
              <a:rPr lang="fr-FR" smtClean="0"/>
              <a:pPr/>
              <a:t>38</a:t>
            </a:fld>
            <a:endParaRPr lang="fr-FR" dirty="0"/>
          </a:p>
        </p:txBody>
      </p:sp>
      <p:sp>
        <p:nvSpPr>
          <p:cNvPr id="5" name="Espace réservé du texte 4"/>
          <p:cNvSpPr>
            <a:spLocks noGrp="1"/>
          </p:cNvSpPr>
          <p:nvPr>
            <p:ph type="body" sz="quarter" idx="13"/>
          </p:nvPr>
        </p:nvSpPr>
        <p:spPr>
          <a:xfrm>
            <a:off x="1076069" y="1378635"/>
            <a:ext cx="10575999" cy="5050740"/>
          </a:xfrm>
        </p:spPr>
        <p:txBody>
          <a:bodyPr>
            <a:normAutofit/>
          </a:bodyPr>
          <a:lstStyle/>
          <a:p>
            <a:r>
              <a:rPr lang="fr-FR" dirty="0" smtClean="0"/>
              <a:t>Organisation</a:t>
            </a:r>
            <a:endParaRPr lang="fr-FR" dirty="0"/>
          </a:p>
          <a:p>
            <a:pPr lvl="1" algn="just">
              <a:buFont typeface="Wingdings" panose="05000000000000000000" pitchFamily="2" charset="2"/>
              <a:buChar char="§"/>
            </a:pPr>
            <a:r>
              <a:rPr lang="fr-FR" dirty="0" smtClean="0"/>
              <a:t>Réseau de partenaires</a:t>
            </a:r>
          </a:p>
          <a:p>
            <a:pPr lvl="2" algn="just">
              <a:buFont typeface="Wingdings" panose="05000000000000000000" pitchFamily="2" charset="2"/>
              <a:buChar char="§"/>
            </a:pPr>
            <a:r>
              <a:rPr lang="fr-FR" dirty="0" smtClean="0"/>
              <a:t>Producteurs ou utilisateurs de données de santé situés dans chacune des 5 régions</a:t>
            </a:r>
          </a:p>
          <a:p>
            <a:pPr lvl="2" algn="just">
              <a:buFont typeface="Wingdings" panose="05000000000000000000" pitchFamily="2" charset="2"/>
              <a:buChar char="§"/>
            </a:pPr>
            <a:r>
              <a:rPr lang="fr-FR" dirty="0" smtClean="0"/>
              <a:t>Organismes mettant à disposition de l’observatoire du temps de travail financé en tant que membre de l’observatoire</a:t>
            </a:r>
          </a:p>
          <a:p>
            <a:pPr lvl="2" algn="just">
              <a:buFont typeface="Wingdings" panose="05000000000000000000" pitchFamily="2" charset="2"/>
              <a:buChar char="§"/>
            </a:pPr>
            <a:r>
              <a:rPr lang="fr-FR" dirty="0" smtClean="0"/>
              <a:t>Fournissent et traitent les données</a:t>
            </a:r>
          </a:p>
          <a:p>
            <a:pPr lvl="2" algn="just">
              <a:buFont typeface="Wingdings" panose="05000000000000000000" pitchFamily="2" charset="2"/>
              <a:buChar char="§"/>
            </a:pPr>
            <a:r>
              <a:rPr lang="fr-FR" dirty="0" smtClean="0"/>
              <a:t>Participent aux rédactions des rapports</a:t>
            </a:r>
          </a:p>
          <a:p>
            <a:pPr lvl="2" algn="just">
              <a:buFont typeface="Wingdings" panose="05000000000000000000" pitchFamily="2" charset="2"/>
              <a:buChar char="§"/>
            </a:pPr>
            <a:r>
              <a:rPr lang="fr-FR" dirty="0" smtClean="0"/>
              <a:t>Partenaires possibles :</a:t>
            </a:r>
          </a:p>
          <a:p>
            <a:pPr lvl="3" algn="just">
              <a:buFont typeface="Wingdings" panose="05000000000000000000" pitchFamily="2" charset="2"/>
              <a:buChar char="§"/>
            </a:pPr>
            <a:r>
              <a:rPr lang="fr-FR" dirty="0" smtClean="0"/>
              <a:t>ORS Grand Est</a:t>
            </a:r>
          </a:p>
          <a:p>
            <a:pPr lvl="3" algn="just">
              <a:buFont typeface="Wingdings" panose="05000000000000000000" pitchFamily="2" charset="2"/>
              <a:buChar char="§"/>
            </a:pPr>
            <a:r>
              <a:rPr lang="fr-FR" dirty="0" smtClean="0"/>
              <a:t>Observatoire de la Santé du GDL</a:t>
            </a:r>
          </a:p>
          <a:p>
            <a:pPr lvl="3" algn="just">
              <a:buFont typeface="Wingdings" panose="05000000000000000000" pitchFamily="2" charset="2"/>
              <a:buChar char="§"/>
            </a:pPr>
            <a:r>
              <a:rPr lang="fr-FR" dirty="0" smtClean="0"/>
              <a:t>IWEPS</a:t>
            </a:r>
          </a:p>
          <a:p>
            <a:pPr lvl="3" algn="just">
              <a:buFont typeface="Wingdings" panose="05000000000000000000" pitchFamily="2" charset="2"/>
              <a:buChar char="§"/>
            </a:pPr>
            <a:r>
              <a:rPr lang="fr-FR" dirty="0" err="1" smtClean="0"/>
              <a:t>Statistisches</a:t>
            </a:r>
            <a:r>
              <a:rPr lang="fr-FR" dirty="0" smtClean="0"/>
              <a:t> </a:t>
            </a:r>
            <a:r>
              <a:rPr lang="fr-FR" dirty="0" err="1"/>
              <a:t>ä</a:t>
            </a:r>
            <a:r>
              <a:rPr lang="fr-FR" dirty="0" err="1" smtClean="0"/>
              <a:t>mt</a:t>
            </a:r>
            <a:r>
              <a:rPr lang="fr-FR" dirty="0" smtClean="0"/>
              <a:t> </a:t>
            </a:r>
            <a:r>
              <a:rPr lang="fr-FR" dirty="0" err="1" smtClean="0"/>
              <a:t>Saarland</a:t>
            </a:r>
            <a:endParaRPr lang="fr-FR" dirty="0" smtClean="0"/>
          </a:p>
          <a:p>
            <a:pPr lvl="3" algn="just">
              <a:buFont typeface="Wingdings" panose="05000000000000000000" pitchFamily="2" charset="2"/>
              <a:buChar char="§"/>
            </a:pPr>
            <a:r>
              <a:rPr lang="fr-FR" dirty="0" err="1" smtClean="0"/>
              <a:t>Statistisches</a:t>
            </a:r>
            <a:r>
              <a:rPr lang="fr-FR" dirty="0" smtClean="0"/>
              <a:t> </a:t>
            </a:r>
            <a:r>
              <a:rPr lang="fr-FR" dirty="0" err="1" smtClean="0"/>
              <a:t>landesamt</a:t>
            </a:r>
            <a:r>
              <a:rPr lang="fr-FR" dirty="0" smtClean="0"/>
              <a:t> </a:t>
            </a:r>
            <a:r>
              <a:rPr lang="fr-FR" dirty="0" err="1" smtClean="0"/>
              <a:t>Rheinland-Pfalz</a:t>
            </a:r>
            <a:endParaRPr lang="fr-FR" dirty="0" smtClean="0"/>
          </a:p>
          <a:p>
            <a:pPr lvl="3" algn="just">
              <a:buFont typeface="Wingdings" panose="05000000000000000000" pitchFamily="2" charset="2"/>
              <a:buChar char="§"/>
            </a:pPr>
            <a:endParaRPr lang="fr-FR" dirty="0" smtClean="0"/>
          </a:p>
          <a:p>
            <a:pPr lvl="2" algn="just">
              <a:buFont typeface="Wingdings" panose="05000000000000000000" pitchFamily="2" charset="2"/>
              <a:buChar char="§"/>
            </a:pPr>
            <a:endParaRPr lang="fr-FR" dirty="0" smtClean="0"/>
          </a:p>
        </p:txBody>
      </p:sp>
      <p:sp>
        <p:nvSpPr>
          <p:cNvPr id="4" name="Titre 3"/>
          <p:cNvSpPr>
            <a:spLocks noGrp="1"/>
          </p:cNvSpPr>
          <p:nvPr>
            <p:ph type="title"/>
          </p:nvPr>
        </p:nvSpPr>
        <p:spPr>
          <a:xfrm>
            <a:off x="1076069" y="287916"/>
            <a:ext cx="10575999" cy="637292"/>
          </a:xfrm>
        </p:spPr>
        <p:txBody>
          <a:bodyPr/>
          <a:lstStyle/>
          <a:p>
            <a:r>
              <a:rPr lang="fr-FR" dirty="0" smtClean="0"/>
              <a:t>Préconisations</a:t>
            </a:r>
            <a:endParaRPr lang="fr-FR" dirty="0"/>
          </a:p>
        </p:txBody>
      </p:sp>
      <p:sp>
        <p:nvSpPr>
          <p:cNvPr id="6" name="Espace réservé du pied de page 2">
            <a:extLst>
              <a:ext uri="{FF2B5EF4-FFF2-40B4-BE49-F238E27FC236}">
                <a16:creationId xmlns:a16="http://schemas.microsoft.com/office/drawing/2014/main" id="{4CD24043-8DB4-41A8-854F-7888751A3156}"/>
              </a:ext>
            </a:extLst>
          </p:cNvPr>
          <p:cNvSpPr txBox="1">
            <a:spLocks/>
          </p:cNvSpPr>
          <p:nvPr/>
        </p:nvSpPr>
        <p:spPr>
          <a:xfrm>
            <a:off x="905692" y="6354807"/>
            <a:ext cx="9986668"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mtClean="0"/>
              <a:t>Cosan – Préconisations pour la mise en place d’un observatoire de la santé de la Grande Région</a:t>
            </a:r>
            <a:endParaRPr lang="fr-FR" dirty="0"/>
          </a:p>
        </p:txBody>
      </p:sp>
    </p:spTree>
    <p:extLst>
      <p:ext uri="{BB962C8B-B14F-4D97-AF65-F5344CB8AC3E}">
        <p14:creationId xmlns:p14="http://schemas.microsoft.com/office/powerpoint/2010/main" val="358789058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C834FDFC-9FAC-4209-B5B0-E78C74F118EA}" type="slidenum">
              <a:rPr lang="fr-FR" smtClean="0"/>
              <a:pPr/>
              <a:t>39</a:t>
            </a:fld>
            <a:endParaRPr lang="fr-FR" dirty="0"/>
          </a:p>
        </p:txBody>
      </p:sp>
      <p:sp>
        <p:nvSpPr>
          <p:cNvPr id="5" name="Espace réservé du texte 4"/>
          <p:cNvSpPr>
            <a:spLocks noGrp="1"/>
          </p:cNvSpPr>
          <p:nvPr>
            <p:ph type="body" sz="quarter" idx="13"/>
          </p:nvPr>
        </p:nvSpPr>
        <p:spPr>
          <a:xfrm>
            <a:off x="1076069" y="1378635"/>
            <a:ext cx="10575999" cy="5050740"/>
          </a:xfrm>
        </p:spPr>
        <p:txBody>
          <a:bodyPr>
            <a:normAutofit/>
          </a:bodyPr>
          <a:lstStyle/>
          <a:p>
            <a:r>
              <a:rPr lang="fr-FR" dirty="0" smtClean="0"/>
              <a:t>Organisation</a:t>
            </a:r>
            <a:endParaRPr lang="fr-FR" dirty="0"/>
          </a:p>
          <a:p>
            <a:pPr lvl="1" algn="just">
              <a:buFont typeface="Wingdings" panose="05000000000000000000" pitchFamily="2" charset="2"/>
              <a:buChar char="§"/>
            </a:pPr>
            <a:r>
              <a:rPr lang="fr-FR" dirty="0" smtClean="0"/>
              <a:t>Coordinateur</a:t>
            </a:r>
          </a:p>
          <a:p>
            <a:pPr lvl="2" algn="just">
              <a:buFont typeface="Wingdings" panose="05000000000000000000" pitchFamily="2" charset="2"/>
              <a:buChar char="§"/>
            </a:pPr>
            <a:r>
              <a:rPr lang="fr-FR" dirty="0" smtClean="0"/>
              <a:t>Organisme portant la structure</a:t>
            </a:r>
          </a:p>
          <a:p>
            <a:pPr lvl="2" algn="just">
              <a:buFont typeface="Wingdings" panose="05000000000000000000" pitchFamily="2" charset="2"/>
              <a:buChar char="§"/>
            </a:pPr>
            <a:r>
              <a:rPr lang="fr-FR" dirty="0" smtClean="0"/>
              <a:t>Les salariés affectés au futur observatoire devraient l’être à temps plein</a:t>
            </a:r>
          </a:p>
          <a:p>
            <a:pPr lvl="2" algn="just">
              <a:buFont typeface="Wingdings" panose="05000000000000000000" pitchFamily="2" charset="2"/>
              <a:buChar char="§"/>
            </a:pPr>
            <a:r>
              <a:rPr lang="fr-FR" dirty="0" smtClean="0"/>
              <a:t>Centralise les données statistiques</a:t>
            </a:r>
          </a:p>
          <a:p>
            <a:pPr lvl="2" algn="just">
              <a:buFont typeface="Wingdings" panose="05000000000000000000" pitchFamily="2" charset="2"/>
              <a:buChar char="§"/>
            </a:pPr>
            <a:r>
              <a:rPr lang="fr-FR" dirty="0" smtClean="0"/>
              <a:t>Réalise une grande partie des travaux</a:t>
            </a:r>
          </a:p>
          <a:p>
            <a:pPr lvl="3" algn="just">
              <a:buFont typeface="Wingdings" panose="05000000000000000000" pitchFamily="2" charset="2"/>
              <a:buChar char="§"/>
            </a:pPr>
            <a:endParaRPr lang="fr-FR" dirty="0" smtClean="0"/>
          </a:p>
          <a:p>
            <a:pPr lvl="2" algn="just">
              <a:buFont typeface="Wingdings" panose="05000000000000000000" pitchFamily="2" charset="2"/>
              <a:buChar char="§"/>
            </a:pPr>
            <a:endParaRPr lang="fr-FR" dirty="0" smtClean="0"/>
          </a:p>
        </p:txBody>
      </p:sp>
      <p:sp>
        <p:nvSpPr>
          <p:cNvPr id="4" name="Titre 3"/>
          <p:cNvSpPr>
            <a:spLocks noGrp="1"/>
          </p:cNvSpPr>
          <p:nvPr>
            <p:ph type="title"/>
          </p:nvPr>
        </p:nvSpPr>
        <p:spPr>
          <a:xfrm>
            <a:off x="1076069" y="287916"/>
            <a:ext cx="10575999" cy="637292"/>
          </a:xfrm>
        </p:spPr>
        <p:txBody>
          <a:bodyPr/>
          <a:lstStyle/>
          <a:p>
            <a:r>
              <a:rPr lang="fr-FR" dirty="0" smtClean="0"/>
              <a:t>Préconisations</a:t>
            </a:r>
            <a:endParaRPr lang="fr-FR" dirty="0"/>
          </a:p>
        </p:txBody>
      </p:sp>
      <p:sp>
        <p:nvSpPr>
          <p:cNvPr id="6" name="Espace réservé du pied de page 2">
            <a:extLst>
              <a:ext uri="{FF2B5EF4-FFF2-40B4-BE49-F238E27FC236}">
                <a16:creationId xmlns:a16="http://schemas.microsoft.com/office/drawing/2014/main" id="{4CD24043-8DB4-41A8-854F-7888751A3156}"/>
              </a:ext>
            </a:extLst>
          </p:cNvPr>
          <p:cNvSpPr txBox="1">
            <a:spLocks/>
          </p:cNvSpPr>
          <p:nvPr/>
        </p:nvSpPr>
        <p:spPr>
          <a:xfrm>
            <a:off x="905692" y="6354807"/>
            <a:ext cx="9986668"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mtClean="0"/>
              <a:t>Cosan – Préconisations pour la mise en place d’un observatoire de la santé de la Grande Région</a:t>
            </a:r>
            <a:endParaRPr lang="fr-FR" dirty="0"/>
          </a:p>
        </p:txBody>
      </p:sp>
    </p:spTree>
    <p:extLst>
      <p:ext uri="{BB962C8B-B14F-4D97-AF65-F5344CB8AC3E}">
        <p14:creationId xmlns:p14="http://schemas.microsoft.com/office/powerpoint/2010/main" val="36940124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C834FDFC-9FAC-4209-B5B0-E78C74F118EA}" type="slidenum">
              <a:rPr lang="fr-FR" smtClean="0"/>
              <a:pPr/>
              <a:t>4</a:t>
            </a:fld>
            <a:endParaRPr lang="fr-FR" dirty="0"/>
          </a:p>
        </p:txBody>
      </p:sp>
      <p:sp>
        <p:nvSpPr>
          <p:cNvPr id="3" name="Espace réservé du texte 2"/>
          <p:cNvSpPr>
            <a:spLocks noGrp="1"/>
          </p:cNvSpPr>
          <p:nvPr>
            <p:ph type="body" sz="quarter" idx="13"/>
          </p:nvPr>
        </p:nvSpPr>
        <p:spPr>
          <a:xfrm>
            <a:off x="1076070" y="1378635"/>
            <a:ext cx="10304504" cy="4446094"/>
          </a:xfrm>
        </p:spPr>
        <p:txBody>
          <a:bodyPr/>
          <a:lstStyle/>
          <a:p>
            <a:r>
              <a:rPr lang="fr-FR" dirty="0" smtClean="0"/>
              <a:t>Un besoin renforcé de disposer de données sur les ressources en santé notamment</a:t>
            </a:r>
          </a:p>
          <a:p>
            <a:pPr marL="0" indent="0">
              <a:buNone/>
            </a:pPr>
            <a:endParaRPr lang="fr-FR" dirty="0" smtClean="0"/>
          </a:p>
          <a:p>
            <a:pPr>
              <a:buFont typeface="Symbol" panose="05050102010706020507" pitchFamily="18" charset="2"/>
              <a:buChar char="Þ"/>
            </a:pPr>
            <a:r>
              <a:rPr lang="fr-FR" dirty="0" smtClean="0"/>
              <a:t>Une </a:t>
            </a:r>
            <a:r>
              <a:rPr lang="fr-FR" dirty="0"/>
              <a:t>déclaration des Ministres en Juillet </a:t>
            </a:r>
            <a:r>
              <a:rPr lang="fr-FR" dirty="0" smtClean="0"/>
              <a:t>2020</a:t>
            </a:r>
            <a:endParaRPr lang="fr-FR" dirty="0"/>
          </a:p>
          <a:p>
            <a:pPr>
              <a:buFont typeface="Symbol" panose="05050102010706020507" pitchFamily="18" charset="2"/>
              <a:buChar char="Þ"/>
            </a:pPr>
            <a:r>
              <a:rPr lang="fr-FR" dirty="0"/>
              <a:t>Un nouvelle résolution du </a:t>
            </a:r>
            <a:r>
              <a:rPr lang="fr-FR" dirty="0" smtClean="0"/>
              <a:t>CESGR </a:t>
            </a:r>
            <a:r>
              <a:rPr lang="fr-FR" dirty="0"/>
              <a:t>en avril 2022</a:t>
            </a:r>
          </a:p>
          <a:p>
            <a:pPr>
              <a:buFont typeface="Symbol" panose="05050102010706020507" pitchFamily="18" charset="2"/>
              <a:buChar char="Þ"/>
            </a:pPr>
            <a:r>
              <a:rPr lang="fr-FR" dirty="0" smtClean="0"/>
              <a:t>Une intégration dans les objectifs de la programmation Interreg VI </a:t>
            </a:r>
          </a:p>
          <a:p>
            <a:pPr lvl="1"/>
            <a:endParaRPr lang="fr-FR" dirty="0"/>
          </a:p>
        </p:txBody>
      </p:sp>
      <p:sp>
        <p:nvSpPr>
          <p:cNvPr id="4" name="Titre 3"/>
          <p:cNvSpPr>
            <a:spLocks noGrp="1"/>
          </p:cNvSpPr>
          <p:nvPr>
            <p:ph type="title"/>
          </p:nvPr>
        </p:nvSpPr>
        <p:spPr/>
        <p:txBody>
          <a:bodyPr/>
          <a:lstStyle/>
          <a:p>
            <a:r>
              <a:rPr lang="fr-FR" dirty="0" smtClean="0"/>
              <a:t>Objectif d’observation renforcé par la crise sanitaire</a:t>
            </a:r>
            <a:endParaRPr lang="fr-FR" dirty="0"/>
          </a:p>
        </p:txBody>
      </p:sp>
      <p:sp>
        <p:nvSpPr>
          <p:cNvPr id="5" name="Espace réservé du pied de page 2">
            <a:extLst>
              <a:ext uri="{FF2B5EF4-FFF2-40B4-BE49-F238E27FC236}">
                <a16:creationId xmlns:a16="http://schemas.microsoft.com/office/drawing/2014/main" id="{4CD24043-8DB4-41A8-854F-7888751A3156}"/>
              </a:ext>
            </a:extLst>
          </p:cNvPr>
          <p:cNvSpPr txBox="1">
            <a:spLocks/>
          </p:cNvSpPr>
          <p:nvPr/>
        </p:nvSpPr>
        <p:spPr>
          <a:xfrm>
            <a:off x="905692" y="6354807"/>
            <a:ext cx="9986668"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err="1"/>
              <a:t>Cosan</a:t>
            </a:r>
            <a:r>
              <a:rPr lang="fr-FR" dirty="0"/>
              <a:t> – </a:t>
            </a:r>
            <a:r>
              <a:rPr lang="fr-FR" dirty="0" smtClean="0"/>
              <a:t>Introduction, contexte, objectifs</a:t>
            </a:r>
            <a:endParaRPr lang="fr-FR" dirty="0"/>
          </a:p>
        </p:txBody>
      </p:sp>
    </p:spTree>
    <p:extLst>
      <p:ext uri="{BB962C8B-B14F-4D97-AF65-F5344CB8AC3E}">
        <p14:creationId xmlns:p14="http://schemas.microsoft.com/office/powerpoint/2010/main" val="234457673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C834FDFC-9FAC-4209-B5B0-E78C74F118EA}" type="slidenum">
              <a:rPr lang="fr-FR" smtClean="0"/>
              <a:pPr/>
              <a:t>40</a:t>
            </a:fld>
            <a:endParaRPr lang="fr-FR" dirty="0"/>
          </a:p>
        </p:txBody>
      </p:sp>
      <p:sp>
        <p:nvSpPr>
          <p:cNvPr id="5" name="Espace réservé du texte 4"/>
          <p:cNvSpPr>
            <a:spLocks noGrp="1"/>
          </p:cNvSpPr>
          <p:nvPr>
            <p:ph type="body" sz="quarter" idx="13"/>
          </p:nvPr>
        </p:nvSpPr>
        <p:spPr>
          <a:xfrm>
            <a:off x="1076069" y="1378635"/>
            <a:ext cx="10575999" cy="5050740"/>
          </a:xfrm>
        </p:spPr>
        <p:txBody>
          <a:bodyPr>
            <a:normAutofit lnSpcReduction="10000"/>
          </a:bodyPr>
          <a:lstStyle/>
          <a:p>
            <a:r>
              <a:rPr lang="fr-FR" dirty="0" smtClean="0"/>
              <a:t>Organisation</a:t>
            </a:r>
            <a:endParaRPr lang="fr-FR" dirty="0"/>
          </a:p>
          <a:p>
            <a:pPr lvl="1" algn="just">
              <a:buFont typeface="Wingdings" panose="05000000000000000000" pitchFamily="2" charset="2"/>
              <a:buChar char="§"/>
            </a:pPr>
            <a:r>
              <a:rPr lang="fr-FR" dirty="0" smtClean="0"/>
              <a:t>Comité de pilotage</a:t>
            </a:r>
          </a:p>
          <a:p>
            <a:pPr lvl="2" algn="just">
              <a:buFont typeface="Wingdings" panose="05000000000000000000" pitchFamily="2" charset="2"/>
              <a:buChar char="§"/>
            </a:pPr>
            <a:r>
              <a:rPr lang="fr-FR" dirty="0" smtClean="0"/>
              <a:t>Suit et valide les travaux de l’observatoire</a:t>
            </a:r>
          </a:p>
          <a:p>
            <a:pPr lvl="2" algn="just">
              <a:buFont typeface="Wingdings" panose="05000000000000000000" pitchFamily="2" charset="2"/>
              <a:buChar char="§"/>
            </a:pPr>
            <a:r>
              <a:rPr lang="fr-FR" dirty="0" smtClean="0"/>
              <a:t>Assure le lien entre l’équipe de l’observatoire et le CESGR</a:t>
            </a:r>
          </a:p>
          <a:p>
            <a:pPr lvl="3" algn="just">
              <a:buFont typeface="Wingdings" panose="05000000000000000000" pitchFamily="2" charset="2"/>
              <a:buChar char="§"/>
            </a:pPr>
            <a:r>
              <a:rPr lang="fr-FR" dirty="0" smtClean="0"/>
              <a:t>Il tient compte des orientations du CESGR et des moyens dont dispose l’observatoire</a:t>
            </a:r>
          </a:p>
          <a:p>
            <a:pPr lvl="2" algn="just">
              <a:buFont typeface="Wingdings" panose="05000000000000000000" pitchFamily="2" charset="2"/>
              <a:buChar char="§"/>
            </a:pPr>
            <a:r>
              <a:rPr lang="fr-FR" dirty="0" smtClean="0"/>
              <a:t>Se réunit 1 ou 2 fois par an</a:t>
            </a:r>
          </a:p>
          <a:p>
            <a:pPr lvl="2" algn="just">
              <a:buFont typeface="Wingdings" panose="05000000000000000000" pitchFamily="2" charset="2"/>
              <a:buChar char="§"/>
            </a:pPr>
            <a:r>
              <a:rPr lang="fr-FR" dirty="0" smtClean="0"/>
              <a:t>Constitué de membres des cinq régions (répartition équilibrée) :</a:t>
            </a:r>
          </a:p>
          <a:p>
            <a:pPr lvl="3" algn="just">
              <a:buFont typeface="Wingdings" panose="05000000000000000000" pitchFamily="2" charset="2"/>
              <a:buChar char="§"/>
            </a:pPr>
            <a:r>
              <a:rPr lang="fr-FR" dirty="0" smtClean="0"/>
              <a:t>Représentant des organismes partenaires</a:t>
            </a:r>
          </a:p>
          <a:p>
            <a:pPr lvl="3" algn="just">
              <a:buFont typeface="Wingdings" panose="05000000000000000000" pitchFamily="2" charset="2"/>
              <a:buChar char="§"/>
            </a:pPr>
            <a:r>
              <a:rPr lang="fr-FR" dirty="0" smtClean="0"/>
              <a:t>Représentants des organismes financeurs</a:t>
            </a:r>
          </a:p>
          <a:p>
            <a:pPr lvl="3" algn="just">
              <a:buFont typeface="Wingdings" panose="05000000000000000000" pitchFamily="2" charset="2"/>
              <a:buChar char="§"/>
            </a:pPr>
            <a:r>
              <a:rPr lang="fr-FR" dirty="0" smtClean="0"/>
              <a:t>Représentants du CESGR</a:t>
            </a:r>
          </a:p>
          <a:p>
            <a:pPr lvl="1" algn="just">
              <a:buFont typeface="Wingdings" panose="05000000000000000000" pitchFamily="2" charset="2"/>
              <a:buChar char="§"/>
            </a:pPr>
            <a:r>
              <a:rPr lang="fr-FR" dirty="0" smtClean="0"/>
              <a:t>Comité technique</a:t>
            </a:r>
          </a:p>
          <a:p>
            <a:pPr lvl="2" algn="just">
              <a:buFont typeface="Wingdings" panose="05000000000000000000" pitchFamily="2" charset="2"/>
              <a:buChar char="§"/>
            </a:pPr>
            <a:r>
              <a:rPr lang="fr-FR" dirty="0" smtClean="0"/>
              <a:t>Réparti les tâches et valide les choix technique</a:t>
            </a:r>
          </a:p>
          <a:p>
            <a:pPr lvl="2" algn="just">
              <a:buFont typeface="Wingdings" panose="05000000000000000000" pitchFamily="2" charset="2"/>
              <a:buChar char="§"/>
            </a:pPr>
            <a:r>
              <a:rPr lang="fr-FR" dirty="0" smtClean="0"/>
              <a:t>Constitué des organismes partenaires</a:t>
            </a:r>
          </a:p>
          <a:p>
            <a:pPr lvl="2" algn="just">
              <a:buFont typeface="Wingdings" panose="05000000000000000000" pitchFamily="2" charset="2"/>
              <a:buChar char="§"/>
            </a:pPr>
            <a:r>
              <a:rPr lang="fr-FR" dirty="0" smtClean="0"/>
              <a:t>Des organismes coopérateurs pourraient y être invités ponctuellement</a:t>
            </a:r>
          </a:p>
          <a:p>
            <a:pPr lvl="2" algn="just">
              <a:buFont typeface="Wingdings" panose="05000000000000000000" pitchFamily="2" charset="2"/>
              <a:buChar char="§"/>
            </a:pPr>
            <a:r>
              <a:rPr lang="fr-FR" dirty="0" smtClean="0"/>
              <a:t>Se réunit 4 à 6 fois par an</a:t>
            </a:r>
          </a:p>
          <a:p>
            <a:pPr lvl="2" algn="just">
              <a:buFont typeface="Wingdings" panose="05000000000000000000" pitchFamily="2" charset="2"/>
              <a:buChar char="§"/>
            </a:pPr>
            <a:endParaRPr lang="fr-FR" dirty="0" smtClean="0"/>
          </a:p>
          <a:p>
            <a:pPr lvl="3" algn="just">
              <a:buFont typeface="Wingdings" panose="05000000000000000000" pitchFamily="2" charset="2"/>
              <a:buChar char="§"/>
            </a:pPr>
            <a:endParaRPr lang="fr-FR" dirty="0" smtClean="0"/>
          </a:p>
          <a:p>
            <a:pPr lvl="2" algn="just">
              <a:buFont typeface="Wingdings" panose="05000000000000000000" pitchFamily="2" charset="2"/>
              <a:buChar char="§"/>
            </a:pPr>
            <a:endParaRPr lang="fr-FR" dirty="0" smtClean="0"/>
          </a:p>
        </p:txBody>
      </p:sp>
      <p:sp>
        <p:nvSpPr>
          <p:cNvPr id="4" name="Titre 3"/>
          <p:cNvSpPr>
            <a:spLocks noGrp="1"/>
          </p:cNvSpPr>
          <p:nvPr>
            <p:ph type="title"/>
          </p:nvPr>
        </p:nvSpPr>
        <p:spPr>
          <a:xfrm>
            <a:off x="1076069" y="287916"/>
            <a:ext cx="10575999" cy="637292"/>
          </a:xfrm>
        </p:spPr>
        <p:txBody>
          <a:bodyPr/>
          <a:lstStyle/>
          <a:p>
            <a:r>
              <a:rPr lang="fr-FR" dirty="0" smtClean="0"/>
              <a:t>Préconisations</a:t>
            </a:r>
            <a:endParaRPr lang="fr-FR" dirty="0"/>
          </a:p>
        </p:txBody>
      </p:sp>
      <p:sp>
        <p:nvSpPr>
          <p:cNvPr id="6" name="Espace réservé du pied de page 2">
            <a:extLst>
              <a:ext uri="{FF2B5EF4-FFF2-40B4-BE49-F238E27FC236}">
                <a16:creationId xmlns:a16="http://schemas.microsoft.com/office/drawing/2014/main" id="{4CD24043-8DB4-41A8-854F-7888751A3156}"/>
              </a:ext>
            </a:extLst>
          </p:cNvPr>
          <p:cNvSpPr txBox="1">
            <a:spLocks/>
          </p:cNvSpPr>
          <p:nvPr/>
        </p:nvSpPr>
        <p:spPr>
          <a:xfrm>
            <a:off x="905692" y="6354807"/>
            <a:ext cx="9986668"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mtClean="0"/>
              <a:t>Cosan – Préconisations pour la mise en place d’un observatoire de la santé de la Grande Région</a:t>
            </a:r>
            <a:endParaRPr lang="fr-FR" dirty="0"/>
          </a:p>
        </p:txBody>
      </p:sp>
    </p:spTree>
    <p:extLst>
      <p:ext uri="{BB962C8B-B14F-4D97-AF65-F5344CB8AC3E}">
        <p14:creationId xmlns:p14="http://schemas.microsoft.com/office/powerpoint/2010/main" val="283349110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C834FDFC-9FAC-4209-B5B0-E78C74F118EA}" type="slidenum">
              <a:rPr lang="fr-FR" smtClean="0"/>
              <a:pPr/>
              <a:t>41</a:t>
            </a:fld>
            <a:endParaRPr lang="fr-FR" dirty="0"/>
          </a:p>
        </p:txBody>
      </p:sp>
      <p:sp>
        <p:nvSpPr>
          <p:cNvPr id="5" name="Espace réservé du texte 4"/>
          <p:cNvSpPr>
            <a:spLocks noGrp="1"/>
          </p:cNvSpPr>
          <p:nvPr>
            <p:ph type="body" sz="quarter" idx="13"/>
          </p:nvPr>
        </p:nvSpPr>
        <p:spPr>
          <a:xfrm>
            <a:off x="1076069" y="1378635"/>
            <a:ext cx="10575999" cy="5050740"/>
          </a:xfrm>
        </p:spPr>
        <p:txBody>
          <a:bodyPr>
            <a:normAutofit/>
          </a:bodyPr>
          <a:lstStyle/>
          <a:p>
            <a:r>
              <a:rPr lang="fr-FR" dirty="0" smtClean="0"/>
              <a:t>Organisation</a:t>
            </a:r>
            <a:endParaRPr lang="fr-FR" dirty="0"/>
          </a:p>
          <a:p>
            <a:pPr lvl="1" algn="just">
              <a:buFont typeface="Wingdings" panose="05000000000000000000" pitchFamily="2" charset="2"/>
              <a:buChar char="§"/>
            </a:pPr>
            <a:r>
              <a:rPr lang="fr-FR" dirty="0" smtClean="0"/>
              <a:t>Réseau de coopérateurs</a:t>
            </a:r>
          </a:p>
          <a:p>
            <a:pPr lvl="2" algn="just">
              <a:buFont typeface="Wingdings" panose="05000000000000000000" pitchFamily="2" charset="2"/>
              <a:buChar char="§"/>
            </a:pPr>
            <a:r>
              <a:rPr lang="fr-FR" dirty="0" smtClean="0"/>
              <a:t>N’appartiennent pas à l’observatoire, mais travaillent avec</a:t>
            </a:r>
          </a:p>
          <a:p>
            <a:pPr lvl="2" algn="just">
              <a:buFont typeface="Wingdings" panose="05000000000000000000" pitchFamily="2" charset="2"/>
              <a:buChar char="§"/>
            </a:pPr>
            <a:r>
              <a:rPr lang="fr-FR" dirty="0" smtClean="0"/>
              <a:t>Rôles fixés dans la convention</a:t>
            </a:r>
          </a:p>
          <a:p>
            <a:pPr lvl="2" algn="just">
              <a:buFont typeface="Wingdings" panose="05000000000000000000" pitchFamily="2" charset="2"/>
              <a:buChar char="§"/>
            </a:pPr>
            <a:r>
              <a:rPr lang="fr-FR" dirty="0" smtClean="0"/>
              <a:t>Peuvent apporter des données et/ou leur expertise sur des sujets que ne maitrisent pas les partenaires de l’observatoire</a:t>
            </a:r>
          </a:p>
          <a:p>
            <a:pPr lvl="2" algn="just">
              <a:buFont typeface="Wingdings" panose="05000000000000000000" pitchFamily="2" charset="2"/>
              <a:buChar char="§"/>
            </a:pPr>
            <a:r>
              <a:rPr lang="fr-FR" dirty="0" smtClean="0"/>
              <a:t>Exemples d’organismes pressentis :</a:t>
            </a:r>
          </a:p>
          <a:p>
            <a:pPr lvl="3" algn="just">
              <a:buFont typeface="Wingdings" panose="05000000000000000000" pitchFamily="2" charset="2"/>
              <a:buChar char="§"/>
            </a:pPr>
            <a:r>
              <a:rPr lang="fr-FR" dirty="0" smtClean="0"/>
              <a:t>IBA-OIE : apport de données sociodémographiques</a:t>
            </a:r>
          </a:p>
          <a:p>
            <a:pPr lvl="3" algn="just">
              <a:buFont typeface="Wingdings" panose="05000000000000000000" pitchFamily="2" charset="2"/>
              <a:buChar char="§"/>
            </a:pPr>
            <a:r>
              <a:rPr lang="fr-FR" dirty="0" smtClean="0"/>
              <a:t>SIG-GR : Diffusion cartographique des données</a:t>
            </a:r>
          </a:p>
          <a:p>
            <a:pPr lvl="2" algn="just">
              <a:buFont typeface="Wingdings" panose="05000000000000000000" pitchFamily="2" charset="2"/>
              <a:buChar char="§"/>
            </a:pPr>
            <a:endParaRPr lang="fr-FR" dirty="0" smtClean="0"/>
          </a:p>
          <a:p>
            <a:pPr lvl="3" algn="just">
              <a:buFont typeface="Wingdings" panose="05000000000000000000" pitchFamily="2" charset="2"/>
              <a:buChar char="§"/>
            </a:pPr>
            <a:endParaRPr lang="fr-FR" dirty="0" smtClean="0"/>
          </a:p>
          <a:p>
            <a:pPr lvl="2" algn="just">
              <a:buFont typeface="Wingdings" panose="05000000000000000000" pitchFamily="2" charset="2"/>
              <a:buChar char="§"/>
            </a:pPr>
            <a:endParaRPr lang="fr-FR" dirty="0" smtClean="0"/>
          </a:p>
        </p:txBody>
      </p:sp>
      <p:sp>
        <p:nvSpPr>
          <p:cNvPr id="4" name="Titre 3"/>
          <p:cNvSpPr>
            <a:spLocks noGrp="1"/>
          </p:cNvSpPr>
          <p:nvPr>
            <p:ph type="title"/>
          </p:nvPr>
        </p:nvSpPr>
        <p:spPr>
          <a:xfrm>
            <a:off x="1076069" y="287916"/>
            <a:ext cx="10575999" cy="637292"/>
          </a:xfrm>
        </p:spPr>
        <p:txBody>
          <a:bodyPr/>
          <a:lstStyle/>
          <a:p>
            <a:r>
              <a:rPr lang="fr-FR" dirty="0" smtClean="0"/>
              <a:t>Préconisations</a:t>
            </a:r>
            <a:endParaRPr lang="fr-FR" dirty="0"/>
          </a:p>
        </p:txBody>
      </p:sp>
      <p:sp>
        <p:nvSpPr>
          <p:cNvPr id="6" name="Espace réservé du pied de page 2">
            <a:extLst>
              <a:ext uri="{FF2B5EF4-FFF2-40B4-BE49-F238E27FC236}">
                <a16:creationId xmlns:a16="http://schemas.microsoft.com/office/drawing/2014/main" id="{4CD24043-8DB4-41A8-854F-7888751A3156}"/>
              </a:ext>
            </a:extLst>
          </p:cNvPr>
          <p:cNvSpPr txBox="1">
            <a:spLocks/>
          </p:cNvSpPr>
          <p:nvPr/>
        </p:nvSpPr>
        <p:spPr>
          <a:xfrm>
            <a:off x="905692" y="6354807"/>
            <a:ext cx="9986668"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mtClean="0"/>
              <a:t>Cosan – Préconisations pour la mise en place d’un observatoire de la santé de la Grande Région</a:t>
            </a:r>
            <a:endParaRPr lang="fr-FR" dirty="0"/>
          </a:p>
        </p:txBody>
      </p:sp>
    </p:spTree>
    <p:extLst>
      <p:ext uri="{BB962C8B-B14F-4D97-AF65-F5344CB8AC3E}">
        <p14:creationId xmlns:p14="http://schemas.microsoft.com/office/powerpoint/2010/main" val="375244531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C834FDFC-9FAC-4209-B5B0-E78C74F118EA}" type="slidenum">
              <a:rPr lang="fr-FR" smtClean="0"/>
              <a:pPr/>
              <a:t>42</a:t>
            </a:fld>
            <a:endParaRPr lang="fr-FR" dirty="0"/>
          </a:p>
        </p:txBody>
      </p:sp>
      <p:sp>
        <p:nvSpPr>
          <p:cNvPr id="5" name="Espace réservé du texte 4"/>
          <p:cNvSpPr>
            <a:spLocks noGrp="1"/>
          </p:cNvSpPr>
          <p:nvPr>
            <p:ph type="body" sz="quarter" idx="13"/>
          </p:nvPr>
        </p:nvSpPr>
        <p:spPr>
          <a:xfrm>
            <a:off x="1076069" y="1378635"/>
            <a:ext cx="10575999" cy="5050740"/>
          </a:xfrm>
        </p:spPr>
        <p:txBody>
          <a:bodyPr>
            <a:normAutofit/>
          </a:bodyPr>
          <a:lstStyle/>
          <a:p>
            <a:r>
              <a:rPr lang="fr-FR" dirty="0" smtClean="0"/>
              <a:t>Moyens</a:t>
            </a:r>
            <a:endParaRPr lang="fr-FR" dirty="0"/>
          </a:p>
          <a:p>
            <a:pPr lvl="1" algn="just">
              <a:buFont typeface="Wingdings" panose="05000000000000000000" pitchFamily="2" charset="2"/>
              <a:buChar char="§"/>
            </a:pPr>
            <a:r>
              <a:rPr lang="fr-FR" dirty="0" smtClean="0"/>
              <a:t>Partenaires financiers</a:t>
            </a:r>
          </a:p>
          <a:p>
            <a:pPr lvl="2" algn="just">
              <a:buFont typeface="Wingdings" panose="05000000000000000000" pitchFamily="2" charset="2"/>
              <a:buChar char="§"/>
            </a:pPr>
            <a:r>
              <a:rPr lang="fr-FR" dirty="0" smtClean="0"/>
              <a:t>Au moins un par région</a:t>
            </a:r>
          </a:p>
          <a:p>
            <a:pPr lvl="2" algn="just">
              <a:buFont typeface="Wingdings" panose="05000000000000000000" pitchFamily="2" charset="2"/>
              <a:buChar char="§"/>
            </a:pPr>
            <a:r>
              <a:rPr lang="fr-FR" dirty="0" smtClean="0"/>
              <a:t>Montant versé fixé par la convention</a:t>
            </a:r>
          </a:p>
          <a:p>
            <a:pPr lvl="2" algn="just">
              <a:buFont typeface="Wingdings" panose="05000000000000000000" pitchFamily="2" charset="2"/>
              <a:buChar char="§"/>
            </a:pPr>
            <a:r>
              <a:rPr lang="fr-FR" dirty="0" smtClean="0"/>
              <a:t>L’ensemble des partenaires de chaque région verserait 1/5 du financement. Puis répartition par partenaire s’il y a plusieurs partenaires dans une même région</a:t>
            </a:r>
          </a:p>
          <a:p>
            <a:pPr lvl="2" algn="just">
              <a:buFont typeface="Wingdings" panose="05000000000000000000" pitchFamily="2" charset="2"/>
              <a:buChar char="§"/>
            </a:pPr>
            <a:r>
              <a:rPr lang="fr-FR" dirty="0" smtClean="0"/>
              <a:t>Partenaires possibles ?</a:t>
            </a:r>
          </a:p>
          <a:p>
            <a:pPr lvl="3" algn="just">
              <a:buFont typeface="Wingdings" panose="05000000000000000000" pitchFamily="2" charset="2"/>
              <a:buChar char="§"/>
            </a:pPr>
            <a:r>
              <a:rPr lang="fr-FR" dirty="0" smtClean="0"/>
              <a:t>Wallonie : </a:t>
            </a:r>
            <a:r>
              <a:rPr lang="fr-FR" dirty="0" err="1" smtClean="0"/>
              <a:t>Aviq</a:t>
            </a:r>
            <a:r>
              <a:rPr lang="fr-FR" dirty="0" smtClean="0"/>
              <a:t>, région </a:t>
            </a:r>
            <a:r>
              <a:rPr lang="fr-FR" dirty="0" err="1" smtClean="0"/>
              <a:t>wallone</a:t>
            </a:r>
            <a:endParaRPr lang="fr-FR" dirty="0" smtClean="0"/>
          </a:p>
          <a:p>
            <a:pPr lvl="3" algn="just">
              <a:buFont typeface="Wingdings" panose="05000000000000000000" pitchFamily="2" charset="2"/>
              <a:buChar char="§"/>
            </a:pPr>
            <a:r>
              <a:rPr lang="fr-FR" dirty="0" smtClean="0"/>
              <a:t>GD Luxembourg : Ministère de la santé</a:t>
            </a:r>
          </a:p>
          <a:p>
            <a:pPr lvl="3" algn="just">
              <a:buFont typeface="Wingdings" panose="05000000000000000000" pitchFamily="2" charset="2"/>
              <a:buChar char="§"/>
            </a:pPr>
            <a:r>
              <a:rPr lang="fr-FR" dirty="0" smtClean="0"/>
              <a:t>France : Conseil Régional, Départements, ARS Grand Est</a:t>
            </a:r>
          </a:p>
          <a:p>
            <a:pPr lvl="3" algn="just">
              <a:buFont typeface="Wingdings" panose="05000000000000000000" pitchFamily="2" charset="2"/>
              <a:buChar char="§"/>
            </a:pPr>
            <a:r>
              <a:rPr lang="fr-FR" dirty="0" smtClean="0"/>
              <a:t>Rhénanie-Palatinat : Ministère de la santé</a:t>
            </a:r>
          </a:p>
          <a:p>
            <a:pPr lvl="3" algn="just">
              <a:buFont typeface="Wingdings" panose="05000000000000000000" pitchFamily="2" charset="2"/>
              <a:buChar char="§"/>
            </a:pPr>
            <a:r>
              <a:rPr lang="fr-FR" dirty="0" smtClean="0"/>
              <a:t>Sarre : Ministère de la santé</a:t>
            </a:r>
          </a:p>
          <a:p>
            <a:pPr lvl="2" algn="just">
              <a:buFont typeface="Wingdings" panose="05000000000000000000" pitchFamily="2" charset="2"/>
              <a:buChar char="§"/>
            </a:pPr>
            <a:endParaRPr lang="fr-FR" dirty="0" smtClean="0"/>
          </a:p>
          <a:p>
            <a:pPr lvl="3" algn="just">
              <a:buFont typeface="Wingdings" panose="05000000000000000000" pitchFamily="2" charset="2"/>
              <a:buChar char="§"/>
            </a:pPr>
            <a:endParaRPr lang="fr-FR" dirty="0" smtClean="0"/>
          </a:p>
          <a:p>
            <a:pPr lvl="2" algn="just">
              <a:buFont typeface="Wingdings" panose="05000000000000000000" pitchFamily="2" charset="2"/>
              <a:buChar char="§"/>
            </a:pPr>
            <a:endParaRPr lang="fr-FR" dirty="0" smtClean="0"/>
          </a:p>
        </p:txBody>
      </p:sp>
      <p:sp>
        <p:nvSpPr>
          <p:cNvPr id="4" name="Titre 3"/>
          <p:cNvSpPr>
            <a:spLocks noGrp="1"/>
          </p:cNvSpPr>
          <p:nvPr>
            <p:ph type="title"/>
          </p:nvPr>
        </p:nvSpPr>
        <p:spPr>
          <a:xfrm>
            <a:off x="1076069" y="287916"/>
            <a:ext cx="10575999" cy="637292"/>
          </a:xfrm>
        </p:spPr>
        <p:txBody>
          <a:bodyPr/>
          <a:lstStyle/>
          <a:p>
            <a:r>
              <a:rPr lang="fr-FR" dirty="0" smtClean="0"/>
              <a:t>Préconisations</a:t>
            </a:r>
            <a:endParaRPr lang="fr-FR" dirty="0"/>
          </a:p>
        </p:txBody>
      </p:sp>
      <p:sp>
        <p:nvSpPr>
          <p:cNvPr id="6" name="Espace réservé du pied de page 2">
            <a:extLst>
              <a:ext uri="{FF2B5EF4-FFF2-40B4-BE49-F238E27FC236}">
                <a16:creationId xmlns:a16="http://schemas.microsoft.com/office/drawing/2014/main" id="{4CD24043-8DB4-41A8-854F-7888751A3156}"/>
              </a:ext>
            </a:extLst>
          </p:cNvPr>
          <p:cNvSpPr txBox="1">
            <a:spLocks/>
          </p:cNvSpPr>
          <p:nvPr/>
        </p:nvSpPr>
        <p:spPr>
          <a:xfrm>
            <a:off x="905692" y="6354807"/>
            <a:ext cx="9986668"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mtClean="0"/>
              <a:t>Cosan – Préconisations pour la mise en place d’un observatoire de la santé de la Grande Région</a:t>
            </a:r>
            <a:endParaRPr lang="fr-FR" dirty="0"/>
          </a:p>
        </p:txBody>
      </p:sp>
    </p:spTree>
    <p:extLst>
      <p:ext uri="{BB962C8B-B14F-4D97-AF65-F5344CB8AC3E}">
        <p14:creationId xmlns:p14="http://schemas.microsoft.com/office/powerpoint/2010/main" val="161891273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C834FDFC-9FAC-4209-B5B0-E78C74F118EA}" type="slidenum">
              <a:rPr lang="fr-FR" smtClean="0"/>
              <a:pPr/>
              <a:t>43</a:t>
            </a:fld>
            <a:endParaRPr lang="fr-FR" dirty="0"/>
          </a:p>
        </p:txBody>
      </p:sp>
      <p:sp>
        <p:nvSpPr>
          <p:cNvPr id="5" name="Espace réservé du texte 4"/>
          <p:cNvSpPr>
            <a:spLocks noGrp="1"/>
          </p:cNvSpPr>
          <p:nvPr>
            <p:ph type="body" sz="quarter" idx="13"/>
          </p:nvPr>
        </p:nvSpPr>
        <p:spPr>
          <a:xfrm>
            <a:off x="1076069" y="1378635"/>
            <a:ext cx="10575999" cy="5050740"/>
          </a:xfrm>
        </p:spPr>
        <p:txBody>
          <a:bodyPr>
            <a:normAutofit/>
          </a:bodyPr>
          <a:lstStyle/>
          <a:p>
            <a:r>
              <a:rPr lang="fr-FR" dirty="0" smtClean="0"/>
              <a:t>Moyens</a:t>
            </a:r>
            <a:endParaRPr lang="fr-FR" dirty="0"/>
          </a:p>
          <a:p>
            <a:pPr lvl="1" algn="just">
              <a:buFont typeface="Wingdings" panose="05000000000000000000" pitchFamily="2" charset="2"/>
              <a:buChar char="§"/>
            </a:pPr>
            <a:r>
              <a:rPr lang="fr-FR" dirty="0" smtClean="0"/>
              <a:t>Montant du financement</a:t>
            </a:r>
          </a:p>
          <a:p>
            <a:pPr lvl="2" algn="just">
              <a:buFont typeface="Wingdings" panose="05000000000000000000" pitchFamily="2" charset="2"/>
              <a:buChar char="§"/>
            </a:pPr>
            <a:r>
              <a:rPr lang="fr-FR" dirty="0" smtClean="0"/>
              <a:t>Dépend des postes suivants</a:t>
            </a:r>
          </a:p>
          <a:p>
            <a:pPr lvl="3" algn="just">
              <a:buFont typeface="Wingdings" panose="05000000000000000000" pitchFamily="2" charset="2"/>
              <a:buChar char="§"/>
            </a:pPr>
            <a:r>
              <a:rPr lang="fr-FR" dirty="0" smtClean="0"/>
              <a:t>Salaires et charges patronales : 70 à 80 % du total</a:t>
            </a:r>
          </a:p>
          <a:p>
            <a:pPr lvl="3" algn="just">
              <a:buFont typeface="Wingdings" panose="05000000000000000000" pitchFamily="2" charset="2"/>
              <a:buChar char="§"/>
            </a:pPr>
            <a:r>
              <a:rPr lang="fr-FR" dirty="0" smtClean="0"/>
              <a:t>Frais d’hébergement de la structure : loyer, électricité, chauffage, …</a:t>
            </a:r>
          </a:p>
          <a:p>
            <a:pPr lvl="3" algn="just">
              <a:buFont typeface="Wingdings" panose="05000000000000000000" pitchFamily="2" charset="2"/>
              <a:buChar char="§"/>
            </a:pPr>
            <a:r>
              <a:rPr lang="fr-FR" dirty="0" smtClean="0"/>
              <a:t>Impôts, taxes et assurances</a:t>
            </a:r>
          </a:p>
          <a:p>
            <a:pPr lvl="3" algn="just">
              <a:buFont typeface="Wingdings" panose="05000000000000000000" pitchFamily="2" charset="2"/>
              <a:buChar char="§"/>
            </a:pPr>
            <a:r>
              <a:rPr lang="fr-FR" dirty="0" smtClean="0"/>
              <a:t>Matériel informatique et bureautique, mobilier</a:t>
            </a:r>
          </a:p>
          <a:p>
            <a:pPr lvl="3" algn="just">
              <a:buFont typeface="Wingdings" panose="05000000000000000000" pitchFamily="2" charset="2"/>
              <a:buChar char="§"/>
            </a:pPr>
            <a:r>
              <a:rPr lang="fr-FR" dirty="0" smtClean="0"/>
              <a:t>Achat de données, documentation</a:t>
            </a:r>
          </a:p>
          <a:p>
            <a:pPr lvl="3" algn="just">
              <a:buFont typeface="Wingdings" panose="05000000000000000000" pitchFamily="2" charset="2"/>
              <a:buChar char="§"/>
            </a:pPr>
            <a:r>
              <a:rPr lang="fr-FR" dirty="0" smtClean="0"/>
              <a:t>Maintenance informatique, abonnements</a:t>
            </a:r>
          </a:p>
          <a:p>
            <a:pPr lvl="3" algn="just">
              <a:buFont typeface="Wingdings" panose="05000000000000000000" pitchFamily="2" charset="2"/>
              <a:buChar char="§"/>
            </a:pPr>
            <a:r>
              <a:rPr lang="fr-FR" dirty="0" smtClean="0"/>
              <a:t>Frais de déplacement</a:t>
            </a:r>
          </a:p>
          <a:p>
            <a:pPr lvl="3" algn="just">
              <a:buFont typeface="Wingdings" panose="05000000000000000000" pitchFamily="2" charset="2"/>
              <a:buChar char="§"/>
            </a:pPr>
            <a:r>
              <a:rPr lang="fr-FR" dirty="0" smtClean="0"/>
              <a:t>Frais de diffusion, organisation de manifestations</a:t>
            </a:r>
          </a:p>
          <a:p>
            <a:pPr lvl="3" algn="just">
              <a:buFont typeface="Wingdings" panose="05000000000000000000" pitchFamily="2" charset="2"/>
              <a:buChar char="§"/>
            </a:pPr>
            <a:r>
              <a:rPr lang="fr-FR" dirty="0" smtClean="0"/>
              <a:t>Frais bancaires, comptabilité</a:t>
            </a:r>
          </a:p>
          <a:p>
            <a:pPr lvl="2" algn="just">
              <a:buFont typeface="Wingdings" panose="05000000000000000000" pitchFamily="2" charset="2"/>
              <a:buChar char="§"/>
            </a:pPr>
            <a:endParaRPr lang="fr-FR" dirty="0" smtClean="0"/>
          </a:p>
          <a:p>
            <a:pPr lvl="3" algn="just">
              <a:buFont typeface="Wingdings" panose="05000000000000000000" pitchFamily="2" charset="2"/>
              <a:buChar char="§"/>
            </a:pPr>
            <a:endParaRPr lang="fr-FR" dirty="0" smtClean="0"/>
          </a:p>
          <a:p>
            <a:pPr lvl="2" algn="just">
              <a:buFont typeface="Wingdings" panose="05000000000000000000" pitchFamily="2" charset="2"/>
              <a:buChar char="§"/>
            </a:pPr>
            <a:endParaRPr lang="fr-FR" dirty="0" smtClean="0"/>
          </a:p>
        </p:txBody>
      </p:sp>
      <p:sp>
        <p:nvSpPr>
          <p:cNvPr id="4" name="Titre 3"/>
          <p:cNvSpPr>
            <a:spLocks noGrp="1"/>
          </p:cNvSpPr>
          <p:nvPr>
            <p:ph type="title"/>
          </p:nvPr>
        </p:nvSpPr>
        <p:spPr>
          <a:xfrm>
            <a:off x="1076069" y="287916"/>
            <a:ext cx="10575999" cy="637292"/>
          </a:xfrm>
        </p:spPr>
        <p:txBody>
          <a:bodyPr/>
          <a:lstStyle/>
          <a:p>
            <a:r>
              <a:rPr lang="fr-FR" dirty="0" smtClean="0"/>
              <a:t>Préconisations</a:t>
            </a:r>
            <a:endParaRPr lang="fr-FR" dirty="0"/>
          </a:p>
        </p:txBody>
      </p:sp>
      <p:sp>
        <p:nvSpPr>
          <p:cNvPr id="6" name="Espace réservé du pied de page 2">
            <a:extLst>
              <a:ext uri="{FF2B5EF4-FFF2-40B4-BE49-F238E27FC236}">
                <a16:creationId xmlns:a16="http://schemas.microsoft.com/office/drawing/2014/main" id="{4CD24043-8DB4-41A8-854F-7888751A3156}"/>
              </a:ext>
            </a:extLst>
          </p:cNvPr>
          <p:cNvSpPr txBox="1">
            <a:spLocks/>
          </p:cNvSpPr>
          <p:nvPr/>
        </p:nvSpPr>
        <p:spPr>
          <a:xfrm>
            <a:off x="905692" y="6354807"/>
            <a:ext cx="9986668"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mtClean="0"/>
              <a:t>Cosan – Préconisations pour la mise en place d’un observatoire de la santé de la Grande Région</a:t>
            </a:r>
            <a:endParaRPr lang="fr-FR" dirty="0"/>
          </a:p>
        </p:txBody>
      </p:sp>
    </p:spTree>
    <p:extLst>
      <p:ext uri="{BB962C8B-B14F-4D97-AF65-F5344CB8AC3E}">
        <p14:creationId xmlns:p14="http://schemas.microsoft.com/office/powerpoint/2010/main" val="93251445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C834FDFC-9FAC-4209-B5B0-E78C74F118EA}" type="slidenum">
              <a:rPr lang="fr-FR" smtClean="0"/>
              <a:pPr/>
              <a:t>44</a:t>
            </a:fld>
            <a:endParaRPr lang="fr-FR" dirty="0"/>
          </a:p>
        </p:txBody>
      </p:sp>
      <p:sp>
        <p:nvSpPr>
          <p:cNvPr id="5" name="Espace réservé du texte 4"/>
          <p:cNvSpPr>
            <a:spLocks noGrp="1"/>
          </p:cNvSpPr>
          <p:nvPr>
            <p:ph type="body" sz="quarter" idx="13"/>
          </p:nvPr>
        </p:nvSpPr>
        <p:spPr>
          <a:xfrm>
            <a:off x="1076069" y="1378635"/>
            <a:ext cx="10575999" cy="5050740"/>
          </a:xfrm>
        </p:spPr>
        <p:txBody>
          <a:bodyPr>
            <a:normAutofit/>
          </a:bodyPr>
          <a:lstStyle/>
          <a:p>
            <a:r>
              <a:rPr lang="fr-FR" dirty="0" smtClean="0"/>
              <a:t>Travaux</a:t>
            </a:r>
            <a:endParaRPr lang="fr-FR" dirty="0"/>
          </a:p>
          <a:p>
            <a:pPr lvl="1" algn="just">
              <a:buFont typeface="Wingdings" panose="05000000000000000000" pitchFamily="2" charset="2"/>
              <a:buChar char="§"/>
            </a:pPr>
            <a:r>
              <a:rPr lang="fr-FR" dirty="0" smtClean="0"/>
              <a:t>Orientation des travaux</a:t>
            </a:r>
          </a:p>
          <a:p>
            <a:pPr lvl="2" algn="just">
              <a:buFont typeface="Wingdings" panose="05000000000000000000" pitchFamily="2" charset="2"/>
              <a:buChar char="§"/>
            </a:pPr>
            <a:r>
              <a:rPr lang="fr-FR" dirty="0" smtClean="0"/>
              <a:t>Décidé par le Comité de Pilotage</a:t>
            </a:r>
          </a:p>
          <a:p>
            <a:pPr lvl="2" algn="just">
              <a:buFont typeface="Wingdings" panose="05000000000000000000" pitchFamily="2" charset="2"/>
              <a:buChar char="§"/>
            </a:pPr>
            <a:r>
              <a:rPr lang="fr-FR" dirty="0" smtClean="0"/>
              <a:t>Fixé pour 2 ans</a:t>
            </a:r>
          </a:p>
          <a:p>
            <a:pPr lvl="1" algn="just">
              <a:buFont typeface="Wingdings" panose="05000000000000000000" pitchFamily="2" charset="2"/>
              <a:buChar char="§"/>
            </a:pPr>
            <a:r>
              <a:rPr lang="fr-FR" dirty="0" smtClean="0"/>
              <a:t>Organisation des travaux</a:t>
            </a:r>
          </a:p>
          <a:p>
            <a:pPr lvl="2" algn="just">
              <a:buFont typeface="Wingdings" panose="05000000000000000000" pitchFamily="2" charset="2"/>
              <a:buChar char="§"/>
            </a:pPr>
            <a:r>
              <a:rPr lang="fr-FR" dirty="0" smtClean="0"/>
              <a:t>Travaux organisés par un comité technique réuni 4 à 6 fois par an</a:t>
            </a:r>
          </a:p>
          <a:p>
            <a:pPr lvl="2" algn="just">
              <a:buFont typeface="Wingdings" panose="05000000000000000000" pitchFamily="2" charset="2"/>
              <a:buChar char="§"/>
            </a:pPr>
            <a:r>
              <a:rPr lang="fr-FR" dirty="0" smtClean="0"/>
              <a:t>Répartition des tâches au départ des travaux</a:t>
            </a:r>
          </a:p>
          <a:p>
            <a:pPr lvl="2" algn="just">
              <a:buFont typeface="Wingdings" panose="05000000000000000000" pitchFamily="2" charset="2"/>
              <a:buChar char="§"/>
            </a:pPr>
            <a:r>
              <a:rPr lang="fr-FR" dirty="0" smtClean="0"/>
              <a:t>Des échanges réguliers entre partenaires : en réunion ou échanges spontanés</a:t>
            </a:r>
          </a:p>
          <a:p>
            <a:pPr lvl="1" algn="just">
              <a:buFont typeface="Wingdings" panose="05000000000000000000" pitchFamily="2" charset="2"/>
              <a:buChar char="§"/>
            </a:pPr>
            <a:r>
              <a:rPr lang="fr-FR" dirty="0" smtClean="0"/>
              <a:t>Types de travaux</a:t>
            </a:r>
          </a:p>
          <a:p>
            <a:pPr lvl="2" algn="just">
              <a:buFont typeface="Wingdings" panose="05000000000000000000" pitchFamily="2" charset="2"/>
              <a:buChar char="§"/>
            </a:pPr>
            <a:r>
              <a:rPr lang="fr-FR" dirty="0" smtClean="0"/>
              <a:t>Tableau de bord</a:t>
            </a:r>
          </a:p>
          <a:p>
            <a:pPr lvl="2" algn="just">
              <a:buFont typeface="Wingdings" panose="05000000000000000000" pitchFamily="2" charset="2"/>
              <a:buChar char="§"/>
            </a:pPr>
            <a:r>
              <a:rPr lang="fr-FR" dirty="0" smtClean="0"/>
              <a:t>Focus thématiques</a:t>
            </a:r>
          </a:p>
          <a:p>
            <a:pPr lvl="2" algn="just">
              <a:buFont typeface="Wingdings" panose="05000000000000000000" pitchFamily="2" charset="2"/>
              <a:buChar char="§"/>
            </a:pPr>
            <a:r>
              <a:rPr lang="fr-FR" dirty="0" smtClean="0"/>
              <a:t>Cartothèque en ligne </a:t>
            </a:r>
            <a:r>
              <a:rPr lang="fr-FR" dirty="0" smtClean="0">
                <a:sym typeface="Wingdings" panose="05000000000000000000" pitchFamily="2" charset="2"/>
              </a:rPr>
              <a:t> SIG-GR ?</a:t>
            </a:r>
          </a:p>
          <a:p>
            <a:pPr lvl="2" algn="just">
              <a:buFont typeface="Wingdings" panose="05000000000000000000" pitchFamily="2" charset="2"/>
              <a:buChar char="§"/>
            </a:pPr>
            <a:r>
              <a:rPr lang="fr-FR" dirty="0" smtClean="0">
                <a:sym typeface="Wingdings" panose="05000000000000000000" pitchFamily="2" charset="2"/>
              </a:rPr>
              <a:t>Ateliers d’échanges de pratiques</a:t>
            </a:r>
            <a:endParaRPr lang="fr-FR" dirty="0" smtClean="0"/>
          </a:p>
          <a:p>
            <a:pPr lvl="2" algn="just">
              <a:buFont typeface="Wingdings" panose="05000000000000000000" pitchFamily="2" charset="2"/>
              <a:buChar char="§"/>
            </a:pPr>
            <a:endParaRPr lang="fr-FR" dirty="0" smtClean="0"/>
          </a:p>
          <a:p>
            <a:pPr lvl="3" algn="just">
              <a:buFont typeface="Wingdings" panose="05000000000000000000" pitchFamily="2" charset="2"/>
              <a:buChar char="§"/>
            </a:pPr>
            <a:endParaRPr lang="fr-FR" dirty="0" smtClean="0"/>
          </a:p>
          <a:p>
            <a:pPr lvl="2" algn="just">
              <a:buFont typeface="Wingdings" panose="05000000000000000000" pitchFamily="2" charset="2"/>
              <a:buChar char="§"/>
            </a:pPr>
            <a:endParaRPr lang="fr-FR" dirty="0" smtClean="0"/>
          </a:p>
        </p:txBody>
      </p:sp>
      <p:sp>
        <p:nvSpPr>
          <p:cNvPr id="4" name="Titre 3"/>
          <p:cNvSpPr>
            <a:spLocks noGrp="1"/>
          </p:cNvSpPr>
          <p:nvPr>
            <p:ph type="title"/>
          </p:nvPr>
        </p:nvSpPr>
        <p:spPr>
          <a:xfrm>
            <a:off x="1076069" y="287916"/>
            <a:ext cx="10575999" cy="637292"/>
          </a:xfrm>
        </p:spPr>
        <p:txBody>
          <a:bodyPr/>
          <a:lstStyle/>
          <a:p>
            <a:r>
              <a:rPr lang="fr-FR" dirty="0" smtClean="0"/>
              <a:t>Préconisations</a:t>
            </a:r>
            <a:endParaRPr lang="fr-FR" dirty="0"/>
          </a:p>
        </p:txBody>
      </p:sp>
      <p:sp>
        <p:nvSpPr>
          <p:cNvPr id="6" name="Espace réservé du pied de page 2">
            <a:extLst>
              <a:ext uri="{FF2B5EF4-FFF2-40B4-BE49-F238E27FC236}">
                <a16:creationId xmlns:a16="http://schemas.microsoft.com/office/drawing/2014/main" id="{4CD24043-8DB4-41A8-854F-7888751A3156}"/>
              </a:ext>
            </a:extLst>
          </p:cNvPr>
          <p:cNvSpPr txBox="1">
            <a:spLocks/>
          </p:cNvSpPr>
          <p:nvPr/>
        </p:nvSpPr>
        <p:spPr>
          <a:xfrm>
            <a:off x="905692" y="6354807"/>
            <a:ext cx="9986668"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mtClean="0"/>
              <a:t>Cosan – Préconisations pour la mise en place d’un observatoire de la santé de la Grande Région</a:t>
            </a:r>
            <a:endParaRPr lang="fr-FR" dirty="0"/>
          </a:p>
        </p:txBody>
      </p:sp>
    </p:spTree>
    <p:extLst>
      <p:ext uri="{BB962C8B-B14F-4D97-AF65-F5344CB8AC3E}">
        <p14:creationId xmlns:p14="http://schemas.microsoft.com/office/powerpoint/2010/main" val="7414515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C834FDFC-9FAC-4209-B5B0-E78C74F118EA}" type="slidenum">
              <a:rPr lang="fr-FR" smtClean="0"/>
              <a:pPr/>
              <a:t>45</a:t>
            </a:fld>
            <a:endParaRPr lang="fr-FR" dirty="0"/>
          </a:p>
        </p:txBody>
      </p:sp>
      <p:sp>
        <p:nvSpPr>
          <p:cNvPr id="5" name="Espace réservé du texte 4"/>
          <p:cNvSpPr>
            <a:spLocks noGrp="1"/>
          </p:cNvSpPr>
          <p:nvPr>
            <p:ph type="body" sz="quarter" idx="13"/>
          </p:nvPr>
        </p:nvSpPr>
        <p:spPr>
          <a:xfrm>
            <a:off x="1076069" y="1378635"/>
            <a:ext cx="10575999" cy="5050740"/>
          </a:xfrm>
        </p:spPr>
        <p:txBody>
          <a:bodyPr>
            <a:normAutofit/>
          </a:bodyPr>
          <a:lstStyle/>
          <a:p>
            <a:r>
              <a:rPr lang="fr-FR" dirty="0" smtClean="0"/>
              <a:t>Travaux</a:t>
            </a:r>
            <a:endParaRPr lang="fr-FR" dirty="0"/>
          </a:p>
          <a:p>
            <a:pPr lvl="1" algn="just">
              <a:buFont typeface="Wingdings" panose="05000000000000000000" pitchFamily="2" charset="2"/>
              <a:buChar char="§"/>
            </a:pPr>
            <a:r>
              <a:rPr lang="fr-FR" dirty="0" smtClean="0"/>
              <a:t>Recueil de données</a:t>
            </a:r>
          </a:p>
          <a:p>
            <a:pPr lvl="2" algn="just">
              <a:buFont typeface="Wingdings" panose="05000000000000000000" pitchFamily="2" charset="2"/>
              <a:buChar char="§"/>
            </a:pPr>
            <a:r>
              <a:rPr lang="fr-FR" dirty="0" smtClean="0"/>
              <a:t>Centralisé par la coordination</a:t>
            </a:r>
          </a:p>
          <a:p>
            <a:pPr lvl="2" algn="just">
              <a:buFont typeface="Wingdings" panose="05000000000000000000" pitchFamily="2" charset="2"/>
              <a:buChar char="§"/>
            </a:pPr>
            <a:r>
              <a:rPr lang="fr-FR" dirty="0" smtClean="0"/>
              <a:t>Les partenaires et coopérateurs participent à la fourniture de données et au recueil dans leur région</a:t>
            </a:r>
          </a:p>
          <a:p>
            <a:pPr lvl="2" algn="just">
              <a:buFont typeface="Wingdings" panose="05000000000000000000" pitchFamily="2" charset="2"/>
              <a:buChar char="§"/>
            </a:pPr>
            <a:r>
              <a:rPr lang="fr-FR" dirty="0" smtClean="0"/>
              <a:t>Via les sites internet dont Eurostat</a:t>
            </a:r>
          </a:p>
          <a:p>
            <a:pPr lvl="2" algn="just">
              <a:buFont typeface="Wingdings" panose="05000000000000000000" pitchFamily="2" charset="2"/>
              <a:buChar char="§"/>
            </a:pPr>
            <a:r>
              <a:rPr lang="fr-FR" dirty="0" smtClean="0"/>
              <a:t>IBA-OIE et SIG-GR pour les données sociodémographiques</a:t>
            </a:r>
          </a:p>
          <a:p>
            <a:pPr lvl="2" algn="just">
              <a:buFont typeface="Wingdings" panose="05000000000000000000" pitchFamily="2" charset="2"/>
              <a:buChar char="§"/>
            </a:pPr>
            <a:r>
              <a:rPr lang="fr-FR" dirty="0" smtClean="0"/>
              <a:t>D’abord une liste restreinte, puis de + en +</a:t>
            </a:r>
          </a:p>
          <a:p>
            <a:pPr lvl="1" algn="just">
              <a:buFont typeface="Wingdings" panose="05000000000000000000" pitchFamily="2" charset="2"/>
              <a:buChar char="§"/>
            </a:pPr>
            <a:r>
              <a:rPr lang="fr-FR" dirty="0" smtClean="0"/>
              <a:t>Niveaux géographiques</a:t>
            </a:r>
          </a:p>
          <a:p>
            <a:pPr lvl="2" algn="just">
              <a:buFont typeface="Wingdings" panose="05000000000000000000" pitchFamily="2" charset="2"/>
              <a:buChar char="§"/>
            </a:pPr>
            <a:r>
              <a:rPr lang="fr-FR" dirty="0" smtClean="0"/>
              <a:t>Dépend de la disponibilité des données</a:t>
            </a:r>
          </a:p>
          <a:p>
            <a:pPr lvl="2" algn="just">
              <a:buFont typeface="Wingdings" panose="05000000000000000000" pitchFamily="2" charset="2"/>
              <a:buChar char="§"/>
            </a:pPr>
            <a:r>
              <a:rPr lang="fr-FR" dirty="0" smtClean="0"/>
              <a:t>Equilibre en finesse géographique et robustesse statistique</a:t>
            </a:r>
          </a:p>
          <a:p>
            <a:pPr lvl="2" algn="just">
              <a:buFont typeface="Wingdings" panose="05000000000000000000" pitchFamily="2" charset="2"/>
              <a:buChar char="§"/>
            </a:pPr>
            <a:r>
              <a:rPr lang="fr-FR" dirty="0" smtClean="0"/>
              <a:t>Recueil au niveau le + fin possible, puis agrégation en fonction des besoins</a:t>
            </a:r>
          </a:p>
          <a:p>
            <a:pPr lvl="3" algn="just">
              <a:buFont typeface="Wingdings" panose="05000000000000000000" pitchFamily="2" charset="2"/>
              <a:buChar char="§"/>
            </a:pPr>
            <a:endParaRPr lang="fr-FR" dirty="0" smtClean="0"/>
          </a:p>
          <a:p>
            <a:pPr lvl="2" algn="just">
              <a:buFont typeface="Wingdings" panose="05000000000000000000" pitchFamily="2" charset="2"/>
              <a:buChar char="§"/>
            </a:pPr>
            <a:endParaRPr lang="fr-FR" dirty="0" smtClean="0"/>
          </a:p>
        </p:txBody>
      </p:sp>
      <p:sp>
        <p:nvSpPr>
          <p:cNvPr id="4" name="Titre 3"/>
          <p:cNvSpPr>
            <a:spLocks noGrp="1"/>
          </p:cNvSpPr>
          <p:nvPr>
            <p:ph type="title"/>
          </p:nvPr>
        </p:nvSpPr>
        <p:spPr>
          <a:xfrm>
            <a:off x="1076069" y="287916"/>
            <a:ext cx="10575999" cy="637292"/>
          </a:xfrm>
        </p:spPr>
        <p:txBody>
          <a:bodyPr/>
          <a:lstStyle/>
          <a:p>
            <a:r>
              <a:rPr lang="fr-FR" dirty="0" smtClean="0"/>
              <a:t>Préconisations</a:t>
            </a:r>
            <a:endParaRPr lang="fr-FR" dirty="0"/>
          </a:p>
        </p:txBody>
      </p:sp>
      <p:sp>
        <p:nvSpPr>
          <p:cNvPr id="6" name="Espace réservé du pied de page 2">
            <a:extLst>
              <a:ext uri="{FF2B5EF4-FFF2-40B4-BE49-F238E27FC236}">
                <a16:creationId xmlns:a16="http://schemas.microsoft.com/office/drawing/2014/main" id="{4CD24043-8DB4-41A8-854F-7888751A3156}"/>
              </a:ext>
            </a:extLst>
          </p:cNvPr>
          <p:cNvSpPr txBox="1">
            <a:spLocks/>
          </p:cNvSpPr>
          <p:nvPr/>
        </p:nvSpPr>
        <p:spPr>
          <a:xfrm>
            <a:off x="905692" y="6354807"/>
            <a:ext cx="9986668"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mtClean="0"/>
              <a:t>Cosan – Préconisations pour la mise en place d’un observatoire de la santé de la Grande Région</a:t>
            </a:r>
            <a:endParaRPr lang="fr-FR" dirty="0"/>
          </a:p>
        </p:txBody>
      </p:sp>
    </p:spTree>
    <p:extLst>
      <p:ext uri="{BB962C8B-B14F-4D97-AF65-F5344CB8AC3E}">
        <p14:creationId xmlns:p14="http://schemas.microsoft.com/office/powerpoint/2010/main" val="382393582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C834FDFC-9FAC-4209-B5B0-E78C74F118EA}" type="slidenum">
              <a:rPr lang="fr-FR" smtClean="0"/>
              <a:pPr/>
              <a:t>46</a:t>
            </a:fld>
            <a:endParaRPr lang="fr-FR" dirty="0"/>
          </a:p>
        </p:txBody>
      </p:sp>
      <p:sp>
        <p:nvSpPr>
          <p:cNvPr id="3" name="Titre 2"/>
          <p:cNvSpPr>
            <a:spLocks noGrp="1"/>
          </p:cNvSpPr>
          <p:nvPr>
            <p:ph type="title"/>
          </p:nvPr>
        </p:nvSpPr>
        <p:spPr/>
        <p:txBody>
          <a:bodyPr/>
          <a:lstStyle/>
          <a:p>
            <a:r>
              <a:rPr lang="fr-FR" dirty="0" smtClean="0"/>
              <a:t>Livrables</a:t>
            </a:r>
            <a:endParaRPr lang="fr-FR" dirty="0"/>
          </a:p>
        </p:txBody>
      </p:sp>
      <p:sp>
        <p:nvSpPr>
          <p:cNvPr id="4" name="Espace réservé du pied de page 2">
            <a:extLst>
              <a:ext uri="{FF2B5EF4-FFF2-40B4-BE49-F238E27FC236}">
                <a16:creationId xmlns:a16="http://schemas.microsoft.com/office/drawing/2014/main" id="{4CD24043-8DB4-41A8-854F-7888751A3156}"/>
              </a:ext>
            </a:extLst>
          </p:cNvPr>
          <p:cNvSpPr txBox="1">
            <a:spLocks/>
          </p:cNvSpPr>
          <p:nvPr/>
        </p:nvSpPr>
        <p:spPr>
          <a:xfrm>
            <a:off x="905692" y="6354807"/>
            <a:ext cx="9986668"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mtClean="0"/>
              <a:t>Cosan – Préconisations pour la mise en place d’un observatoire de la santé de la Grande Région</a:t>
            </a:r>
            <a:endParaRPr lang="fr-FR" dirty="0"/>
          </a:p>
        </p:txBody>
      </p:sp>
    </p:spTree>
    <p:extLst>
      <p:ext uri="{BB962C8B-B14F-4D97-AF65-F5344CB8AC3E}">
        <p14:creationId xmlns:p14="http://schemas.microsoft.com/office/powerpoint/2010/main" val="138665919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C834FDFC-9FAC-4209-B5B0-E78C74F118EA}" type="slidenum">
              <a:rPr lang="fr-FR" smtClean="0"/>
              <a:pPr/>
              <a:t>47</a:t>
            </a:fld>
            <a:endParaRPr lang="fr-FR" dirty="0"/>
          </a:p>
        </p:txBody>
      </p:sp>
      <p:sp>
        <p:nvSpPr>
          <p:cNvPr id="7" name="Titre 6"/>
          <p:cNvSpPr>
            <a:spLocks noGrp="1"/>
          </p:cNvSpPr>
          <p:nvPr>
            <p:ph type="title"/>
          </p:nvPr>
        </p:nvSpPr>
        <p:spPr/>
        <p:txBody>
          <a:bodyPr/>
          <a:lstStyle/>
          <a:p>
            <a:r>
              <a:rPr lang="fr-FR" dirty="0" smtClean="0"/>
              <a:t>Rapport en cours </a:t>
            </a:r>
            <a:endParaRPr lang="fr-FR" dirty="0"/>
          </a:p>
        </p:txBody>
      </p:sp>
      <p:pic>
        <p:nvPicPr>
          <p:cNvPr id="6" name="Image 5"/>
          <p:cNvPicPr>
            <a:picLocks noChangeAspect="1"/>
          </p:cNvPicPr>
          <p:nvPr/>
        </p:nvPicPr>
        <p:blipFill rotWithShape="1">
          <a:blip r:embed="rId3"/>
          <a:srcRect l="25072" t="31610" r="25000" b="10592"/>
          <a:stretch/>
        </p:blipFill>
        <p:spPr>
          <a:xfrm>
            <a:off x="1990929" y="925208"/>
            <a:ext cx="8746277" cy="5695324"/>
          </a:xfrm>
          <a:prstGeom prst="rect">
            <a:avLst/>
          </a:prstGeom>
        </p:spPr>
      </p:pic>
    </p:spTree>
    <p:extLst>
      <p:ext uri="{BB962C8B-B14F-4D97-AF65-F5344CB8AC3E}">
        <p14:creationId xmlns:p14="http://schemas.microsoft.com/office/powerpoint/2010/main" val="24761550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C834FDFC-9FAC-4209-B5B0-E78C74F118EA}" type="slidenum">
              <a:rPr lang="fr-FR" smtClean="0"/>
              <a:pPr/>
              <a:t>48</a:t>
            </a:fld>
            <a:endParaRPr lang="fr-FR" dirty="0"/>
          </a:p>
        </p:txBody>
      </p:sp>
      <p:pic>
        <p:nvPicPr>
          <p:cNvPr id="6" name="Image 5"/>
          <p:cNvPicPr>
            <a:picLocks noChangeAspect="1"/>
          </p:cNvPicPr>
          <p:nvPr/>
        </p:nvPicPr>
        <p:blipFill rotWithShape="1">
          <a:blip r:embed="rId2"/>
          <a:srcRect l="34639" t="32989" r="15177" b="10951"/>
          <a:stretch/>
        </p:blipFill>
        <p:spPr>
          <a:xfrm>
            <a:off x="322848" y="1205029"/>
            <a:ext cx="8111806" cy="5096918"/>
          </a:xfrm>
          <a:prstGeom prst="rect">
            <a:avLst/>
          </a:prstGeom>
        </p:spPr>
      </p:pic>
      <p:sp>
        <p:nvSpPr>
          <p:cNvPr id="4" name="Titre 3"/>
          <p:cNvSpPr>
            <a:spLocks noGrp="1"/>
          </p:cNvSpPr>
          <p:nvPr>
            <p:ph type="title"/>
          </p:nvPr>
        </p:nvSpPr>
        <p:spPr/>
        <p:txBody>
          <a:bodyPr/>
          <a:lstStyle/>
          <a:p>
            <a:r>
              <a:rPr lang="fr-FR" dirty="0" smtClean="0"/>
              <a:t>Synthèse en cours </a:t>
            </a:r>
            <a:endParaRPr lang="fr-FR" dirty="0"/>
          </a:p>
        </p:txBody>
      </p:sp>
      <p:pic>
        <p:nvPicPr>
          <p:cNvPr id="7" name="Image 6"/>
          <p:cNvPicPr>
            <a:picLocks noChangeAspect="1"/>
          </p:cNvPicPr>
          <p:nvPr/>
        </p:nvPicPr>
        <p:blipFill rotWithShape="1">
          <a:blip r:embed="rId3"/>
          <a:srcRect l="47748" t="31803" r="28063" b="9898"/>
          <a:stretch/>
        </p:blipFill>
        <p:spPr>
          <a:xfrm>
            <a:off x="7732941" y="1297632"/>
            <a:ext cx="3919127" cy="5313233"/>
          </a:xfrm>
          <a:prstGeom prst="rect">
            <a:avLst/>
          </a:prstGeom>
        </p:spPr>
      </p:pic>
    </p:spTree>
    <p:extLst>
      <p:ext uri="{BB962C8B-B14F-4D97-AF65-F5344CB8AC3E}">
        <p14:creationId xmlns:p14="http://schemas.microsoft.com/office/powerpoint/2010/main" val="196661107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C834FDFC-9FAC-4209-B5B0-E78C74F118EA}" type="slidenum">
              <a:rPr lang="fr-FR" smtClean="0"/>
              <a:pPr/>
              <a:t>49</a:t>
            </a:fld>
            <a:endParaRPr lang="fr-FR" dirty="0"/>
          </a:p>
        </p:txBody>
      </p:sp>
      <p:sp>
        <p:nvSpPr>
          <p:cNvPr id="3" name="Titre 2"/>
          <p:cNvSpPr>
            <a:spLocks noGrp="1"/>
          </p:cNvSpPr>
          <p:nvPr>
            <p:ph type="title"/>
          </p:nvPr>
        </p:nvSpPr>
        <p:spPr/>
        <p:txBody>
          <a:bodyPr/>
          <a:lstStyle/>
          <a:p>
            <a:r>
              <a:rPr lang="fr-FR" dirty="0" smtClean="0"/>
              <a:t>Suites, perspectives</a:t>
            </a:r>
            <a:endParaRPr lang="fr-FR" dirty="0"/>
          </a:p>
        </p:txBody>
      </p:sp>
      <p:sp>
        <p:nvSpPr>
          <p:cNvPr id="5" name="Espace réservé du pied de page 2">
            <a:extLst>
              <a:ext uri="{FF2B5EF4-FFF2-40B4-BE49-F238E27FC236}">
                <a16:creationId xmlns:a16="http://schemas.microsoft.com/office/drawing/2014/main" id="{4CD24043-8DB4-41A8-854F-7888751A3156}"/>
              </a:ext>
            </a:extLst>
          </p:cNvPr>
          <p:cNvSpPr txBox="1">
            <a:spLocks/>
          </p:cNvSpPr>
          <p:nvPr/>
        </p:nvSpPr>
        <p:spPr>
          <a:xfrm>
            <a:off x="905692" y="6354807"/>
            <a:ext cx="9986668"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mtClean="0"/>
              <a:t>Cosan – Préconisations pour la mise en place d’un observatoire de la santé de la Grande Région</a:t>
            </a:r>
            <a:endParaRPr lang="fr-FR" dirty="0"/>
          </a:p>
        </p:txBody>
      </p:sp>
    </p:spTree>
    <p:extLst>
      <p:ext uri="{BB962C8B-B14F-4D97-AF65-F5344CB8AC3E}">
        <p14:creationId xmlns:p14="http://schemas.microsoft.com/office/powerpoint/2010/main" val="40586116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C834FDFC-9FAC-4209-B5B0-E78C74F118EA}" type="slidenum">
              <a:rPr lang="fr-FR" smtClean="0"/>
              <a:pPr/>
              <a:t>5</a:t>
            </a:fld>
            <a:endParaRPr lang="fr-FR" dirty="0"/>
          </a:p>
        </p:txBody>
      </p:sp>
      <p:sp>
        <p:nvSpPr>
          <p:cNvPr id="3" name="Titre 2"/>
          <p:cNvSpPr>
            <a:spLocks noGrp="1"/>
          </p:cNvSpPr>
          <p:nvPr>
            <p:ph type="title"/>
          </p:nvPr>
        </p:nvSpPr>
        <p:spPr/>
        <p:txBody>
          <a:bodyPr/>
          <a:lstStyle/>
          <a:p>
            <a:r>
              <a:rPr lang="fr-FR" dirty="0" smtClean="0"/>
              <a:t>Axes de travail</a:t>
            </a:r>
            <a:endParaRPr lang="fr-FR" dirty="0"/>
          </a:p>
        </p:txBody>
      </p:sp>
      <p:sp>
        <p:nvSpPr>
          <p:cNvPr id="4" name="Espace réservé du pied de page 2">
            <a:extLst>
              <a:ext uri="{FF2B5EF4-FFF2-40B4-BE49-F238E27FC236}">
                <a16:creationId xmlns:a16="http://schemas.microsoft.com/office/drawing/2014/main" id="{4CD24043-8DB4-41A8-854F-7888751A3156}"/>
              </a:ext>
            </a:extLst>
          </p:cNvPr>
          <p:cNvSpPr txBox="1">
            <a:spLocks/>
          </p:cNvSpPr>
          <p:nvPr/>
        </p:nvSpPr>
        <p:spPr>
          <a:xfrm>
            <a:off x="905692" y="6354807"/>
            <a:ext cx="9986668"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err="1"/>
              <a:t>Cosan</a:t>
            </a:r>
            <a:r>
              <a:rPr lang="fr-FR" dirty="0"/>
              <a:t> – </a:t>
            </a:r>
            <a:r>
              <a:rPr lang="fr-FR" dirty="0" smtClean="0"/>
              <a:t>Introduction, contexte, objectifs</a:t>
            </a:r>
            <a:endParaRPr lang="fr-FR" dirty="0"/>
          </a:p>
        </p:txBody>
      </p:sp>
    </p:spTree>
    <p:extLst>
      <p:ext uri="{BB962C8B-B14F-4D97-AF65-F5344CB8AC3E}">
        <p14:creationId xmlns:p14="http://schemas.microsoft.com/office/powerpoint/2010/main" val="308005718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C834FDFC-9FAC-4209-B5B0-E78C74F118EA}" type="slidenum">
              <a:rPr lang="fr-FR" smtClean="0"/>
              <a:pPr/>
              <a:t>50</a:t>
            </a:fld>
            <a:endParaRPr lang="fr-FR" dirty="0"/>
          </a:p>
        </p:txBody>
      </p:sp>
      <p:sp>
        <p:nvSpPr>
          <p:cNvPr id="3" name="Espace réservé du texte 2"/>
          <p:cNvSpPr>
            <a:spLocks noGrp="1"/>
          </p:cNvSpPr>
          <p:nvPr>
            <p:ph type="body" sz="quarter" idx="13"/>
          </p:nvPr>
        </p:nvSpPr>
        <p:spPr/>
        <p:txBody>
          <a:bodyPr/>
          <a:lstStyle/>
          <a:p>
            <a:r>
              <a:rPr lang="fr-FR" dirty="0" smtClean="0"/>
              <a:t>Travail en cours </a:t>
            </a:r>
          </a:p>
          <a:p>
            <a:r>
              <a:rPr lang="fr-FR" dirty="0" smtClean="0"/>
              <a:t>Réunion le 8 décembre </a:t>
            </a:r>
          </a:p>
          <a:p>
            <a:r>
              <a:rPr lang="fr-FR" dirty="0" smtClean="0"/>
              <a:t>Des partenaires déjà identifiés, d’autres à solliciter  </a:t>
            </a:r>
          </a:p>
          <a:p>
            <a:r>
              <a:rPr lang="fr-FR" dirty="0" smtClean="0"/>
              <a:t>Pour le projet Observatoire : </a:t>
            </a:r>
          </a:p>
          <a:p>
            <a:pPr lvl="1"/>
            <a:r>
              <a:rPr lang="fr-FR" dirty="0" smtClean="0"/>
              <a:t>Ors Grand Est se propose de porter – avec soutien OEST et autres </a:t>
            </a:r>
          </a:p>
          <a:p>
            <a:pPr lvl="1"/>
            <a:r>
              <a:rPr lang="fr-FR" dirty="0" smtClean="0"/>
              <a:t>1</a:t>
            </a:r>
            <a:r>
              <a:rPr lang="fr-FR" baseline="30000" dirty="0" smtClean="0"/>
              <a:t>ère</a:t>
            </a:r>
            <a:r>
              <a:rPr lang="fr-FR" dirty="0" smtClean="0"/>
              <a:t> étape ; création fiche de poste pour recrutement d’un coordinateur </a:t>
            </a:r>
          </a:p>
          <a:p>
            <a:pPr lvl="1"/>
            <a:r>
              <a:rPr lang="fr-FR" dirty="0" smtClean="0"/>
              <a:t>En // avancées sur indicateurs à collecter, mettre en commun, identification de 1</a:t>
            </a:r>
            <a:r>
              <a:rPr lang="fr-FR" baseline="30000" dirty="0" smtClean="0"/>
              <a:t>er</a:t>
            </a:r>
            <a:r>
              <a:rPr lang="fr-FR" dirty="0" smtClean="0"/>
              <a:t> sujets à explorer plus finement (Offre ?) - conserver une certaine dynamique d’échanges avec producteurs, partenaires contactés dans cadre de COSAN</a:t>
            </a:r>
          </a:p>
        </p:txBody>
      </p:sp>
      <p:sp>
        <p:nvSpPr>
          <p:cNvPr id="4" name="Titre 3"/>
          <p:cNvSpPr>
            <a:spLocks noGrp="1"/>
          </p:cNvSpPr>
          <p:nvPr>
            <p:ph type="title"/>
          </p:nvPr>
        </p:nvSpPr>
        <p:spPr/>
        <p:txBody>
          <a:bodyPr/>
          <a:lstStyle/>
          <a:p>
            <a:r>
              <a:rPr lang="fr-FR" dirty="0" smtClean="0"/>
              <a:t>Préparation d’un projet Interreg VI</a:t>
            </a:r>
            <a:endParaRPr lang="fr-FR" dirty="0"/>
          </a:p>
        </p:txBody>
      </p:sp>
      <p:sp>
        <p:nvSpPr>
          <p:cNvPr id="5" name="Espace réservé du pied de page 2">
            <a:extLst>
              <a:ext uri="{FF2B5EF4-FFF2-40B4-BE49-F238E27FC236}">
                <a16:creationId xmlns:a16="http://schemas.microsoft.com/office/drawing/2014/main" id="{4CD24043-8DB4-41A8-854F-7888751A3156}"/>
              </a:ext>
            </a:extLst>
          </p:cNvPr>
          <p:cNvSpPr txBox="1">
            <a:spLocks/>
          </p:cNvSpPr>
          <p:nvPr/>
        </p:nvSpPr>
        <p:spPr>
          <a:xfrm>
            <a:off x="905692" y="6354807"/>
            <a:ext cx="9986668"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mtClean="0"/>
              <a:t>Cosan – Préconisations pour la mise en place d’un observatoire de la santé de la Grande Région</a:t>
            </a:r>
            <a:endParaRPr lang="fr-FR" dirty="0"/>
          </a:p>
        </p:txBody>
      </p:sp>
    </p:spTree>
    <p:extLst>
      <p:ext uri="{BB962C8B-B14F-4D97-AF65-F5344CB8AC3E}">
        <p14:creationId xmlns:p14="http://schemas.microsoft.com/office/powerpoint/2010/main" val="47239364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C834FDFC-9FAC-4209-B5B0-E78C74F118EA}" type="slidenum">
              <a:rPr lang="fr-FR" smtClean="0"/>
              <a:pPr/>
              <a:t>51</a:t>
            </a:fld>
            <a:endParaRPr lang="fr-FR" dirty="0"/>
          </a:p>
        </p:txBody>
      </p:sp>
      <p:sp>
        <p:nvSpPr>
          <p:cNvPr id="3" name="Espace réservé du texte 2"/>
          <p:cNvSpPr>
            <a:spLocks noGrp="1"/>
          </p:cNvSpPr>
          <p:nvPr>
            <p:ph type="body" sz="quarter" idx="13"/>
          </p:nvPr>
        </p:nvSpPr>
        <p:spPr/>
        <p:txBody>
          <a:bodyPr/>
          <a:lstStyle/>
          <a:p>
            <a:r>
              <a:rPr lang="fr-FR" dirty="0" smtClean="0"/>
              <a:t>Observatoire du GDL : Mme Berthet 14 décembre </a:t>
            </a:r>
          </a:p>
          <a:p>
            <a:pPr marL="0" indent="0">
              <a:buNone/>
            </a:pPr>
            <a:endParaRPr lang="fr-FR" dirty="0" smtClean="0"/>
          </a:p>
          <a:p>
            <a:r>
              <a:rPr lang="fr-FR" dirty="0" smtClean="0"/>
              <a:t>Comités de pilotage IBA-OIE  / SIG –GR : à organiser</a:t>
            </a:r>
          </a:p>
          <a:p>
            <a:endParaRPr lang="fr-FR" dirty="0"/>
          </a:p>
          <a:p>
            <a:endParaRPr lang="fr-FR" dirty="0" smtClean="0"/>
          </a:p>
          <a:p>
            <a:pPr marL="0" indent="0" algn="ctr">
              <a:buNone/>
            </a:pPr>
            <a:r>
              <a:rPr lang="fr-FR" dirty="0" smtClean="0">
                <a:solidFill>
                  <a:srgbClr val="00A5C0"/>
                </a:solidFill>
              </a:rPr>
              <a:t>Poursuivre la dynamique, faire vivre le réseau, l’élargir… </a:t>
            </a:r>
          </a:p>
          <a:p>
            <a:pPr marL="0" indent="0">
              <a:buNone/>
            </a:pPr>
            <a:endParaRPr lang="fr-FR" dirty="0" smtClean="0">
              <a:solidFill>
                <a:srgbClr val="00A5C0"/>
              </a:solidFill>
            </a:endParaRPr>
          </a:p>
          <a:p>
            <a:pPr marL="0" indent="0">
              <a:buNone/>
            </a:pPr>
            <a:endParaRPr lang="fr-FR" dirty="0"/>
          </a:p>
        </p:txBody>
      </p:sp>
      <p:sp>
        <p:nvSpPr>
          <p:cNvPr id="4" name="Titre 3"/>
          <p:cNvSpPr>
            <a:spLocks noGrp="1"/>
          </p:cNvSpPr>
          <p:nvPr>
            <p:ph type="title"/>
          </p:nvPr>
        </p:nvSpPr>
        <p:spPr/>
        <p:txBody>
          <a:bodyPr/>
          <a:lstStyle/>
          <a:p>
            <a:r>
              <a:rPr lang="fr-FR" dirty="0" smtClean="0"/>
              <a:t>Rencontres </a:t>
            </a:r>
            <a:endParaRPr lang="fr-FR" dirty="0"/>
          </a:p>
        </p:txBody>
      </p:sp>
      <p:sp>
        <p:nvSpPr>
          <p:cNvPr id="5" name="Espace réservé du pied de page 2">
            <a:extLst>
              <a:ext uri="{FF2B5EF4-FFF2-40B4-BE49-F238E27FC236}">
                <a16:creationId xmlns:a16="http://schemas.microsoft.com/office/drawing/2014/main" id="{4CD24043-8DB4-41A8-854F-7888751A3156}"/>
              </a:ext>
            </a:extLst>
          </p:cNvPr>
          <p:cNvSpPr txBox="1">
            <a:spLocks/>
          </p:cNvSpPr>
          <p:nvPr/>
        </p:nvSpPr>
        <p:spPr>
          <a:xfrm>
            <a:off x="905692" y="6354807"/>
            <a:ext cx="9986668"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mtClean="0"/>
              <a:t>Cosan – Préconisations pour la mise en place d’un observatoire de la santé de la Grande Région</a:t>
            </a:r>
            <a:endParaRPr lang="fr-FR" dirty="0"/>
          </a:p>
        </p:txBody>
      </p:sp>
    </p:spTree>
    <p:extLst>
      <p:ext uri="{BB962C8B-B14F-4D97-AF65-F5344CB8AC3E}">
        <p14:creationId xmlns:p14="http://schemas.microsoft.com/office/powerpoint/2010/main" val="62952830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21964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smtClean="0"/>
              <a:t>Axes de travail</a:t>
            </a:r>
            <a:endParaRPr lang="fr-FR" dirty="0"/>
          </a:p>
        </p:txBody>
      </p:sp>
      <p:sp>
        <p:nvSpPr>
          <p:cNvPr id="5" name="Espace réservé du texte 4"/>
          <p:cNvSpPr>
            <a:spLocks noGrp="1"/>
          </p:cNvSpPr>
          <p:nvPr>
            <p:ph type="body" sz="quarter" idx="13"/>
          </p:nvPr>
        </p:nvSpPr>
        <p:spPr>
          <a:xfrm>
            <a:off x="940144" y="1045003"/>
            <a:ext cx="10575999" cy="4948024"/>
          </a:xfrm>
        </p:spPr>
        <p:txBody>
          <a:bodyPr>
            <a:noAutofit/>
          </a:bodyPr>
          <a:lstStyle/>
          <a:p>
            <a:r>
              <a:rPr lang="fr-FR" sz="2000" dirty="0"/>
              <a:t>Axe 1 : Recensement des indicateurs utilisés dans les 5 régions de la </a:t>
            </a:r>
            <a:r>
              <a:rPr lang="fr-FR" sz="2000" dirty="0" smtClean="0"/>
              <a:t>GR</a:t>
            </a:r>
          </a:p>
          <a:p>
            <a:pPr lvl="1"/>
            <a:r>
              <a:rPr lang="fr-FR" sz="1800" dirty="0"/>
              <a:t>Liste des indicateurs </a:t>
            </a:r>
            <a:r>
              <a:rPr lang="fr-FR" sz="1800" dirty="0" smtClean="0"/>
              <a:t>existants</a:t>
            </a:r>
          </a:p>
          <a:p>
            <a:pPr lvl="1"/>
            <a:r>
              <a:rPr lang="fr-FR" sz="1800" dirty="0" smtClean="0"/>
              <a:t>Découpage </a:t>
            </a:r>
            <a:r>
              <a:rPr lang="fr-FR" sz="1800" dirty="0"/>
              <a:t>territorial, </a:t>
            </a:r>
            <a:r>
              <a:rPr lang="fr-FR" sz="1800" dirty="0" smtClean="0"/>
              <a:t>périodicité</a:t>
            </a:r>
          </a:p>
          <a:p>
            <a:pPr lvl="1"/>
            <a:r>
              <a:rPr lang="fr-FR" sz="1800" dirty="0" smtClean="0"/>
              <a:t>Description </a:t>
            </a:r>
            <a:r>
              <a:rPr lang="fr-FR" sz="1800" dirty="0"/>
              <a:t>des producteurs de données</a:t>
            </a:r>
          </a:p>
          <a:p>
            <a:r>
              <a:rPr lang="fr-FR" sz="2000" dirty="0" smtClean="0"/>
              <a:t>Axe </a:t>
            </a:r>
            <a:r>
              <a:rPr lang="fr-FR" sz="2000" dirty="0"/>
              <a:t>2 : Diagnostic territorial de </a:t>
            </a:r>
            <a:r>
              <a:rPr lang="fr-FR" sz="2000" dirty="0" smtClean="0"/>
              <a:t>santé</a:t>
            </a:r>
          </a:p>
          <a:p>
            <a:pPr lvl="1"/>
            <a:r>
              <a:rPr lang="fr-FR" sz="1800" dirty="0"/>
              <a:t>Utilisation des données d’Eurostat et des producteurs de données régionaux</a:t>
            </a:r>
          </a:p>
          <a:p>
            <a:r>
              <a:rPr lang="fr-FR" sz="2000" dirty="0" smtClean="0"/>
              <a:t>Axe </a:t>
            </a:r>
            <a:r>
              <a:rPr lang="fr-FR" sz="2000" dirty="0"/>
              <a:t>3 : Analyse des </a:t>
            </a:r>
            <a:r>
              <a:rPr lang="fr-FR" sz="2000" dirty="0" smtClean="0"/>
              <a:t>indicateurs</a:t>
            </a:r>
          </a:p>
          <a:p>
            <a:pPr lvl="1"/>
            <a:r>
              <a:rPr lang="fr-FR" sz="1800" dirty="0" smtClean="0"/>
              <a:t>Description </a:t>
            </a:r>
            <a:r>
              <a:rPr lang="fr-FR" sz="1800" dirty="0"/>
              <a:t>des indicateurs : (nature, origine, producteurs, limites, durée, délai d’obtention, délai de validité, </a:t>
            </a:r>
            <a:r>
              <a:rPr lang="fr-FR" sz="1800" dirty="0" smtClean="0"/>
              <a:t>…)</a:t>
            </a:r>
          </a:p>
          <a:p>
            <a:pPr lvl="1"/>
            <a:r>
              <a:rPr lang="fr-FR" sz="1800" dirty="0" smtClean="0"/>
              <a:t>Comparaison </a:t>
            </a:r>
            <a:r>
              <a:rPr lang="fr-FR" sz="1800" dirty="0"/>
              <a:t>des indicateurs existants dans les 5 </a:t>
            </a:r>
            <a:r>
              <a:rPr lang="fr-FR" sz="1800" dirty="0" smtClean="0"/>
              <a:t>régions</a:t>
            </a:r>
          </a:p>
          <a:p>
            <a:pPr lvl="1"/>
            <a:r>
              <a:rPr lang="fr-FR" sz="1800" dirty="0" smtClean="0"/>
              <a:t>Identification </a:t>
            </a:r>
            <a:r>
              <a:rPr lang="fr-FR" sz="1800" dirty="0"/>
              <a:t>des indicateurs communs aux 5 </a:t>
            </a:r>
            <a:r>
              <a:rPr lang="fr-FR" sz="1800" dirty="0" smtClean="0"/>
              <a:t>régions</a:t>
            </a:r>
          </a:p>
          <a:p>
            <a:pPr lvl="1"/>
            <a:r>
              <a:rPr lang="fr-FR" sz="1800" dirty="0" smtClean="0"/>
              <a:t>Groupe </a:t>
            </a:r>
            <a:r>
              <a:rPr lang="fr-FR" sz="1800" dirty="0"/>
              <a:t>de réflexion sur la possibilité de faire progresser des indicateurs vers une comparabilité transfrontalière</a:t>
            </a:r>
          </a:p>
          <a:p>
            <a:r>
              <a:rPr lang="fr-FR" sz="2000" dirty="0" smtClean="0"/>
              <a:t>Prescription </a:t>
            </a:r>
            <a:r>
              <a:rPr lang="fr-FR" sz="2000" dirty="0"/>
              <a:t>pour la mise en place d’un observatoire transfrontalier</a:t>
            </a:r>
          </a:p>
          <a:p>
            <a:pPr lvl="1"/>
            <a:r>
              <a:rPr lang="fr-FR" sz="1800" dirty="0" smtClean="0"/>
              <a:t>Développement</a:t>
            </a:r>
          </a:p>
          <a:p>
            <a:pPr lvl="1"/>
            <a:r>
              <a:rPr lang="fr-FR" sz="1800" dirty="0" smtClean="0"/>
              <a:t>Financement</a:t>
            </a:r>
          </a:p>
          <a:p>
            <a:pPr lvl="1"/>
            <a:r>
              <a:rPr lang="fr-FR" sz="1800" dirty="0" smtClean="0"/>
              <a:t>Animation</a:t>
            </a:r>
          </a:p>
          <a:p>
            <a:pPr lvl="1"/>
            <a:r>
              <a:rPr lang="fr-FR" sz="1800" dirty="0" smtClean="0"/>
              <a:t>Pérennisation</a:t>
            </a:r>
            <a:endParaRPr lang="fr-FR" sz="1800" dirty="0"/>
          </a:p>
          <a:p>
            <a:endParaRPr lang="fr-FR" sz="2000" dirty="0" smtClean="0"/>
          </a:p>
          <a:p>
            <a:endParaRPr lang="fr-FR" sz="2000" dirty="0"/>
          </a:p>
        </p:txBody>
      </p:sp>
      <p:sp>
        <p:nvSpPr>
          <p:cNvPr id="6" name="Espace réservé du pied de page 2">
            <a:extLst>
              <a:ext uri="{FF2B5EF4-FFF2-40B4-BE49-F238E27FC236}">
                <a16:creationId xmlns:a16="http://schemas.microsoft.com/office/drawing/2014/main" id="{4CD24043-8DB4-41A8-854F-7888751A3156}"/>
              </a:ext>
            </a:extLst>
          </p:cNvPr>
          <p:cNvSpPr txBox="1">
            <a:spLocks/>
          </p:cNvSpPr>
          <p:nvPr/>
        </p:nvSpPr>
        <p:spPr>
          <a:xfrm>
            <a:off x="5708823" y="6388443"/>
            <a:ext cx="4609070" cy="296562"/>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err="1"/>
              <a:t>Cosan</a:t>
            </a:r>
            <a:r>
              <a:rPr lang="fr-FR" dirty="0"/>
              <a:t> – </a:t>
            </a:r>
            <a:r>
              <a:rPr lang="fr-FR" dirty="0" smtClean="0"/>
              <a:t>Introduction, contexte, objectifs</a:t>
            </a:r>
            <a:endParaRPr lang="fr-FR" dirty="0"/>
          </a:p>
        </p:txBody>
      </p:sp>
      <p:sp>
        <p:nvSpPr>
          <p:cNvPr id="8" name="Espace réservé du numéro de diapositive 1"/>
          <p:cNvSpPr>
            <a:spLocks noGrp="1"/>
          </p:cNvSpPr>
          <p:nvPr>
            <p:ph type="sldNum" sz="quarter" idx="12"/>
          </p:nvPr>
        </p:nvSpPr>
        <p:spPr>
          <a:xfrm>
            <a:off x="10955385" y="6337390"/>
            <a:ext cx="882948" cy="365125"/>
          </a:xfrm>
        </p:spPr>
        <p:txBody>
          <a:bodyPr/>
          <a:lstStyle/>
          <a:p>
            <a:fld id="{C834FDFC-9FAC-4209-B5B0-E78C74F118EA}" type="slidenum">
              <a:rPr lang="fr-FR" smtClean="0"/>
              <a:pPr/>
              <a:t>6</a:t>
            </a:fld>
            <a:endParaRPr lang="fr-FR" dirty="0"/>
          </a:p>
        </p:txBody>
      </p:sp>
    </p:spTree>
    <p:extLst>
      <p:ext uri="{BB962C8B-B14F-4D97-AF65-F5344CB8AC3E}">
        <p14:creationId xmlns:p14="http://schemas.microsoft.com/office/powerpoint/2010/main" val="29388680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C834FDFC-9FAC-4209-B5B0-E78C74F118EA}" type="slidenum">
              <a:rPr lang="fr-FR" smtClean="0"/>
              <a:pPr/>
              <a:t>7</a:t>
            </a:fld>
            <a:endParaRPr lang="fr-FR" dirty="0"/>
          </a:p>
        </p:txBody>
      </p:sp>
      <p:sp>
        <p:nvSpPr>
          <p:cNvPr id="4" name="Titre 3"/>
          <p:cNvSpPr>
            <a:spLocks noGrp="1"/>
          </p:cNvSpPr>
          <p:nvPr>
            <p:ph type="title"/>
          </p:nvPr>
        </p:nvSpPr>
        <p:spPr/>
        <p:txBody>
          <a:bodyPr/>
          <a:lstStyle/>
          <a:p>
            <a:r>
              <a:rPr lang="fr-FR" dirty="0" smtClean="0"/>
              <a:t>Travail effectué</a:t>
            </a:r>
            <a:endParaRPr lang="fr-FR" dirty="0"/>
          </a:p>
        </p:txBody>
      </p:sp>
      <p:sp>
        <p:nvSpPr>
          <p:cNvPr id="5" name="Rectangle 4"/>
          <p:cNvSpPr/>
          <p:nvPr/>
        </p:nvSpPr>
        <p:spPr>
          <a:xfrm>
            <a:off x="731515" y="1630019"/>
            <a:ext cx="3600000" cy="636104"/>
          </a:xfrm>
          <a:prstGeom prst="rect">
            <a:avLst/>
          </a:prstGeom>
          <a:solidFill>
            <a:srgbClr val="CCEDF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2020</a:t>
            </a:r>
            <a:endParaRPr lang="fr-FR" dirty="0"/>
          </a:p>
        </p:txBody>
      </p:sp>
      <p:sp>
        <p:nvSpPr>
          <p:cNvPr id="6" name="Rectangle 5"/>
          <p:cNvSpPr/>
          <p:nvPr/>
        </p:nvSpPr>
        <p:spPr>
          <a:xfrm>
            <a:off x="4331515" y="1630019"/>
            <a:ext cx="3600000" cy="636104"/>
          </a:xfrm>
          <a:prstGeom prst="rect">
            <a:avLst/>
          </a:prstGeom>
          <a:solidFill>
            <a:srgbClr val="ADE2E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2021</a:t>
            </a:r>
            <a:endParaRPr lang="fr-FR" dirty="0"/>
          </a:p>
        </p:txBody>
      </p:sp>
      <p:sp>
        <p:nvSpPr>
          <p:cNvPr id="7" name="Rectangle 6"/>
          <p:cNvSpPr/>
          <p:nvPr/>
        </p:nvSpPr>
        <p:spPr>
          <a:xfrm>
            <a:off x="7931515" y="1630019"/>
            <a:ext cx="3600000" cy="636104"/>
          </a:xfrm>
          <a:prstGeom prst="rect">
            <a:avLst/>
          </a:prstGeom>
          <a:solidFill>
            <a:srgbClr val="00A5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2022</a:t>
            </a:r>
            <a:endParaRPr lang="fr-FR" dirty="0"/>
          </a:p>
        </p:txBody>
      </p:sp>
      <p:sp>
        <p:nvSpPr>
          <p:cNvPr id="8" name="ZoneTexte 7"/>
          <p:cNvSpPr txBox="1"/>
          <p:nvPr/>
        </p:nvSpPr>
        <p:spPr>
          <a:xfrm>
            <a:off x="731515" y="2517913"/>
            <a:ext cx="6345146" cy="923330"/>
          </a:xfrm>
          <a:prstGeom prst="rect">
            <a:avLst/>
          </a:prstGeom>
          <a:noFill/>
        </p:spPr>
        <p:txBody>
          <a:bodyPr wrap="square" rtlCol="0">
            <a:spAutoFit/>
          </a:bodyPr>
          <a:lstStyle/>
          <a:p>
            <a:r>
              <a:rPr lang="fr-FR" dirty="0" smtClean="0">
                <a:latin typeface="Gadugi" panose="020B0502040204020203" pitchFamily="34" charset="0"/>
                <a:ea typeface="Gadugi" panose="020B0502040204020203" pitchFamily="34" charset="0"/>
              </a:rPr>
              <a:t>Travaux préparatoires  : repérage des études, travaux, données existantes dans chaque région de la Grand région </a:t>
            </a:r>
          </a:p>
          <a:p>
            <a:r>
              <a:rPr lang="fr-FR" dirty="0" smtClean="0">
                <a:latin typeface="Gadugi" panose="020B0502040204020203" pitchFamily="34" charset="0"/>
                <a:ea typeface="Gadugi" panose="020B0502040204020203" pitchFamily="34" charset="0"/>
              </a:rPr>
              <a:t>Identification de producteurs de données </a:t>
            </a:r>
            <a:endParaRPr lang="fr-FR" dirty="0">
              <a:latin typeface="Gadugi" panose="020B0502040204020203" pitchFamily="34" charset="0"/>
              <a:ea typeface="Gadugi" panose="020B0502040204020203" pitchFamily="34" charset="0"/>
            </a:endParaRPr>
          </a:p>
        </p:txBody>
      </p:sp>
      <p:cxnSp>
        <p:nvCxnSpPr>
          <p:cNvPr id="10" name="Connecteur droit avec flèche 9"/>
          <p:cNvCxnSpPr/>
          <p:nvPr/>
        </p:nvCxnSpPr>
        <p:spPr>
          <a:xfrm>
            <a:off x="731515" y="2517913"/>
            <a:ext cx="6345146"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1" name="ZoneTexte 10"/>
          <p:cNvSpPr txBox="1"/>
          <p:nvPr/>
        </p:nvSpPr>
        <p:spPr>
          <a:xfrm>
            <a:off x="4331515" y="3631959"/>
            <a:ext cx="6345146" cy="369332"/>
          </a:xfrm>
          <a:prstGeom prst="rect">
            <a:avLst/>
          </a:prstGeom>
          <a:noFill/>
        </p:spPr>
        <p:txBody>
          <a:bodyPr wrap="square" rtlCol="0">
            <a:spAutoFit/>
          </a:bodyPr>
          <a:lstStyle/>
          <a:p>
            <a:r>
              <a:rPr lang="fr-FR" dirty="0" smtClean="0">
                <a:latin typeface="Gadugi" panose="020B0502040204020203" pitchFamily="34" charset="0"/>
                <a:ea typeface="Gadugi" panose="020B0502040204020203" pitchFamily="34" charset="0"/>
              </a:rPr>
              <a:t>Listing de producteurs de données, et indicateurs </a:t>
            </a:r>
            <a:endParaRPr lang="fr-FR" dirty="0">
              <a:latin typeface="Gadugi" panose="020B0502040204020203" pitchFamily="34" charset="0"/>
              <a:ea typeface="Gadugi" panose="020B0502040204020203" pitchFamily="34" charset="0"/>
            </a:endParaRPr>
          </a:p>
        </p:txBody>
      </p:sp>
      <p:sp>
        <p:nvSpPr>
          <p:cNvPr id="12" name="ZoneTexte 11"/>
          <p:cNvSpPr txBox="1"/>
          <p:nvPr/>
        </p:nvSpPr>
        <p:spPr>
          <a:xfrm>
            <a:off x="5846854" y="4460749"/>
            <a:ext cx="6345146" cy="369332"/>
          </a:xfrm>
          <a:prstGeom prst="rect">
            <a:avLst/>
          </a:prstGeom>
          <a:noFill/>
        </p:spPr>
        <p:txBody>
          <a:bodyPr wrap="square" rtlCol="0">
            <a:spAutoFit/>
          </a:bodyPr>
          <a:lstStyle/>
          <a:p>
            <a:r>
              <a:rPr lang="fr-FR" dirty="0" smtClean="0">
                <a:latin typeface="Gadugi" panose="020B0502040204020203" pitchFamily="34" charset="0"/>
                <a:ea typeface="Gadugi" panose="020B0502040204020203" pitchFamily="34" charset="0"/>
              </a:rPr>
              <a:t>Contact des producteurs de données</a:t>
            </a:r>
            <a:endParaRPr lang="fr-FR" dirty="0">
              <a:latin typeface="Gadugi" panose="020B0502040204020203" pitchFamily="34" charset="0"/>
              <a:ea typeface="Gadugi" panose="020B0502040204020203" pitchFamily="34" charset="0"/>
            </a:endParaRPr>
          </a:p>
        </p:txBody>
      </p:sp>
      <p:sp>
        <p:nvSpPr>
          <p:cNvPr id="13" name="ZoneTexte 12"/>
          <p:cNvSpPr txBox="1"/>
          <p:nvPr/>
        </p:nvSpPr>
        <p:spPr>
          <a:xfrm>
            <a:off x="7931515" y="5289539"/>
            <a:ext cx="3600000" cy="646331"/>
          </a:xfrm>
          <a:prstGeom prst="rect">
            <a:avLst/>
          </a:prstGeom>
          <a:noFill/>
        </p:spPr>
        <p:txBody>
          <a:bodyPr wrap="square" rtlCol="0">
            <a:spAutoFit/>
          </a:bodyPr>
          <a:lstStyle/>
          <a:p>
            <a:r>
              <a:rPr lang="fr-FR" dirty="0" smtClean="0">
                <a:latin typeface="Gadugi" panose="020B0502040204020203" pitchFamily="34" charset="0"/>
                <a:ea typeface="Gadugi" panose="020B0502040204020203" pitchFamily="34" charset="0"/>
              </a:rPr>
              <a:t>Réflexion collective, éléments de portraits de territoire  </a:t>
            </a:r>
            <a:endParaRPr lang="fr-FR" dirty="0">
              <a:latin typeface="Gadugi" panose="020B0502040204020203" pitchFamily="34" charset="0"/>
              <a:ea typeface="Gadugi" panose="020B0502040204020203" pitchFamily="34" charset="0"/>
            </a:endParaRPr>
          </a:p>
        </p:txBody>
      </p:sp>
      <p:cxnSp>
        <p:nvCxnSpPr>
          <p:cNvPr id="14" name="Connecteur droit avec flèche 13"/>
          <p:cNvCxnSpPr/>
          <p:nvPr/>
        </p:nvCxnSpPr>
        <p:spPr>
          <a:xfrm>
            <a:off x="4331515" y="3558209"/>
            <a:ext cx="4984763" cy="6626"/>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 name="Connecteur droit avec flèche 15"/>
          <p:cNvCxnSpPr/>
          <p:nvPr/>
        </p:nvCxnSpPr>
        <p:spPr>
          <a:xfrm>
            <a:off x="6667305" y="4307923"/>
            <a:ext cx="1535791" cy="12529"/>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 name="Connecteur droit avec flèche 17"/>
          <p:cNvCxnSpPr/>
          <p:nvPr/>
        </p:nvCxnSpPr>
        <p:spPr>
          <a:xfrm>
            <a:off x="7931515" y="5091104"/>
            <a:ext cx="3184763" cy="3600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9" name="Espace réservé du pied de page 2">
            <a:extLst>
              <a:ext uri="{FF2B5EF4-FFF2-40B4-BE49-F238E27FC236}">
                <a16:creationId xmlns:a16="http://schemas.microsoft.com/office/drawing/2014/main" id="{4CD24043-8DB4-41A8-854F-7888751A3156}"/>
              </a:ext>
            </a:extLst>
          </p:cNvPr>
          <p:cNvSpPr txBox="1">
            <a:spLocks/>
          </p:cNvSpPr>
          <p:nvPr/>
        </p:nvSpPr>
        <p:spPr>
          <a:xfrm>
            <a:off x="905692" y="6354807"/>
            <a:ext cx="9986668"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err="1"/>
              <a:t>Cosan</a:t>
            </a:r>
            <a:r>
              <a:rPr lang="fr-FR" dirty="0"/>
              <a:t> – </a:t>
            </a:r>
            <a:r>
              <a:rPr lang="fr-FR" dirty="0" smtClean="0"/>
              <a:t>Introduction, contexte, objectifs</a:t>
            </a:r>
            <a:endParaRPr lang="fr-FR" dirty="0"/>
          </a:p>
        </p:txBody>
      </p:sp>
    </p:spTree>
    <p:extLst>
      <p:ext uri="{BB962C8B-B14F-4D97-AF65-F5344CB8AC3E}">
        <p14:creationId xmlns:p14="http://schemas.microsoft.com/office/powerpoint/2010/main" val="5146709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4"/>
          </p:nvPr>
        </p:nvSpPr>
        <p:spPr/>
        <p:txBody>
          <a:bodyPr/>
          <a:lstStyle/>
          <a:p>
            <a:r>
              <a:rPr lang="fr-FR" dirty="0"/>
              <a:t>COSAN</a:t>
            </a:r>
          </a:p>
        </p:txBody>
      </p:sp>
      <p:sp>
        <p:nvSpPr>
          <p:cNvPr id="5" name="Espace réservé du texte 4"/>
          <p:cNvSpPr>
            <a:spLocks noGrp="1"/>
          </p:cNvSpPr>
          <p:nvPr>
            <p:ph type="body" sz="quarter" idx="15"/>
          </p:nvPr>
        </p:nvSpPr>
        <p:spPr>
          <a:xfrm>
            <a:off x="1436914" y="5010756"/>
            <a:ext cx="9431383" cy="1313844"/>
          </a:xfrm>
        </p:spPr>
        <p:txBody>
          <a:bodyPr/>
          <a:lstStyle/>
          <a:p>
            <a:r>
              <a:rPr lang="fr-FR" dirty="0" smtClean="0"/>
              <a:t>Portrait de santé de la population</a:t>
            </a:r>
          </a:p>
          <a:p>
            <a:r>
              <a:rPr lang="fr-FR" dirty="0" smtClean="0"/>
              <a:t>de </a:t>
            </a:r>
            <a:r>
              <a:rPr lang="fr-FR" dirty="0"/>
              <a:t>la Grande Région</a:t>
            </a:r>
          </a:p>
          <a:p>
            <a:r>
              <a:rPr lang="fr-FR" dirty="0" smtClean="0"/>
              <a:t>6 décembre 2022</a:t>
            </a:r>
            <a:endParaRPr lang="fr-FR" dirty="0"/>
          </a:p>
        </p:txBody>
      </p:sp>
    </p:spTree>
    <p:extLst>
      <p:ext uri="{BB962C8B-B14F-4D97-AF65-F5344CB8AC3E}">
        <p14:creationId xmlns:p14="http://schemas.microsoft.com/office/powerpoint/2010/main" val="19816547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4400" dirty="0" smtClean="0"/>
              <a:t>Méthodologie</a:t>
            </a:r>
            <a:endParaRPr lang="fr-FR" sz="4400" dirty="0"/>
          </a:p>
        </p:txBody>
      </p:sp>
      <p:sp>
        <p:nvSpPr>
          <p:cNvPr id="3" name="Espace réservé du pied de page 2">
            <a:extLst>
              <a:ext uri="{FF2B5EF4-FFF2-40B4-BE49-F238E27FC236}">
                <a16:creationId xmlns:a16="http://schemas.microsoft.com/office/drawing/2014/main" id="{4CD24043-8DB4-41A8-854F-7888751A3156}"/>
              </a:ext>
            </a:extLst>
          </p:cNvPr>
          <p:cNvSpPr>
            <a:spLocks noGrp="1"/>
          </p:cNvSpPr>
          <p:nvPr>
            <p:ph type="ftr" sz="quarter" idx="4294967295"/>
          </p:nvPr>
        </p:nvSpPr>
        <p:spPr>
          <a:xfrm>
            <a:off x="905692" y="6354807"/>
            <a:ext cx="9986668" cy="365125"/>
          </a:xfrm>
          <a:prstGeom prst="rect">
            <a:avLst/>
          </a:prstGeom>
        </p:spPr>
        <p:txBody>
          <a:bodyPr/>
          <a:lstStyle/>
          <a:p>
            <a:r>
              <a:rPr lang="fr-FR" dirty="0" err="1"/>
              <a:t>Cosan</a:t>
            </a:r>
            <a:r>
              <a:rPr lang="fr-FR" dirty="0"/>
              <a:t> – P</a:t>
            </a:r>
            <a:r>
              <a:rPr lang="fr-FR" dirty="0" smtClean="0"/>
              <a:t>ortrait de santé de la population de </a:t>
            </a:r>
            <a:r>
              <a:rPr lang="fr-FR" dirty="0"/>
              <a:t>la Grande Région</a:t>
            </a:r>
          </a:p>
        </p:txBody>
      </p:sp>
      <p:sp>
        <p:nvSpPr>
          <p:cNvPr id="4" name="Espace réservé du numéro de diapositive 3">
            <a:extLst>
              <a:ext uri="{FF2B5EF4-FFF2-40B4-BE49-F238E27FC236}">
                <a16:creationId xmlns:a16="http://schemas.microsoft.com/office/drawing/2014/main" id="{37A64A6F-CA75-4CC7-92DE-70522B9C5E1A}"/>
              </a:ext>
            </a:extLst>
          </p:cNvPr>
          <p:cNvSpPr>
            <a:spLocks noGrp="1"/>
          </p:cNvSpPr>
          <p:nvPr>
            <p:ph type="sldNum" sz="quarter" idx="12"/>
          </p:nvPr>
        </p:nvSpPr>
        <p:spPr/>
        <p:txBody>
          <a:bodyPr/>
          <a:lstStyle/>
          <a:p>
            <a:fld id="{C834FDFC-9FAC-4209-B5B0-E78C74F118EA}" type="slidenum">
              <a:rPr lang="fr-FR" smtClean="0"/>
              <a:pPr/>
              <a:t>9</a:t>
            </a:fld>
            <a:endParaRPr lang="fr-FR" dirty="0"/>
          </a:p>
        </p:txBody>
      </p:sp>
    </p:spTree>
    <p:extLst>
      <p:ext uri="{BB962C8B-B14F-4D97-AF65-F5344CB8AC3E}">
        <p14:creationId xmlns:p14="http://schemas.microsoft.com/office/powerpoint/2010/main" val="1998204490"/>
      </p:ext>
    </p:extLst>
  </p:cSld>
  <p:clrMapOvr>
    <a:masterClrMapping/>
  </p:clrMapOvr>
  <p:timing>
    <p:tnLst>
      <p:par>
        <p:cTn id="1" dur="indefinite" restart="never" nodeType="tmRoot"/>
      </p:par>
    </p:tnLst>
  </p:timing>
</p:sld>
</file>

<file path=ppt/theme/theme1.xml><?xml version="1.0" encoding="utf-8"?>
<a:theme xmlns:a="http://schemas.openxmlformats.org/drawingml/2006/main" name="ORSG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RSGE" id="{A6AA3D42-DB0D-4EC7-BCBC-0CD8568AAA89}" vid="{0911E9EF-525F-49BB-8098-2E799D88A5E2}"/>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ORSGE</Template>
  <TotalTime>3335</TotalTime>
  <Words>3172</Words>
  <Application>Microsoft Office PowerPoint</Application>
  <PresentationFormat>Grand écran</PresentationFormat>
  <Paragraphs>490</Paragraphs>
  <Slides>52</Slides>
  <Notes>6</Notes>
  <HiddenSlides>0</HiddenSlides>
  <MMClips>0</MMClips>
  <ScaleCrop>false</ScaleCrop>
  <HeadingPairs>
    <vt:vector size="8" baseType="variant">
      <vt:variant>
        <vt:lpstr>Polices utilisées</vt:lpstr>
      </vt:variant>
      <vt:variant>
        <vt:i4>8</vt:i4>
      </vt:variant>
      <vt:variant>
        <vt:lpstr>Thème</vt:lpstr>
      </vt:variant>
      <vt:variant>
        <vt:i4>1</vt:i4>
      </vt:variant>
      <vt:variant>
        <vt:lpstr>Titres des diapositives</vt:lpstr>
      </vt:variant>
      <vt:variant>
        <vt:i4>52</vt:i4>
      </vt:variant>
      <vt:variant>
        <vt:lpstr>Diaporamas personnalisés</vt:lpstr>
      </vt:variant>
      <vt:variant>
        <vt:i4>1</vt:i4>
      </vt:variant>
    </vt:vector>
  </HeadingPairs>
  <TitlesOfParts>
    <vt:vector size="62" baseType="lpstr">
      <vt:lpstr>Arial</vt:lpstr>
      <vt:lpstr>Calibri</vt:lpstr>
      <vt:lpstr>Gadugi</vt:lpstr>
      <vt:lpstr>Open Sans</vt:lpstr>
      <vt:lpstr>Open Sans regular</vt:lpstr>
      <vt:lpstr>Symbol</vt:lpstr>
      <vt:lpstr>Times New Roman</vt:lpstr>
      <vt:lpstr>Wingdings</vt:lpstr>
      <vt:lpstr>ORSGE</vt:lpstr>
      <vt:lpstr>Présentation PowerPoint</vt:lpstr>
      <vt:lpstr>Contexte, objectifs</vt:lpstr>
      <vt:lpstr>Au démarrage du projet</vt:lpstr>
      <vt:lpstr>Objectif d’observation renforcé par la crise sanitaire</vt:lpstr>
      <vt:lpstr>Axes de travail</vt:lpstr>
      <vt:lpstr>Axes de travail</vt:lpstr>
      <vt:lpstr>Travail effectué</vt:lpstr>
      <vt:lpstr>Présentation PowerPoint</vt:lpstr>
      <vt:lpstr>Méthodologie</vt:lpstr>
      <vt:lpstr>Méthodologie</vt:lpstr>
      <vt:lpstr>Portrait de territoire</vt:lpstr>
      <vt:lpstr>Portrait de territoire</vt:lpstr>
      <vt:lpstr>Portrait de territoire</vt:lpstr>
      <vt:lpstr>Portrait de territoire</vt:lpstr>
      <vt:lpstr>Portrait de territoire</vt:lpstr>
      <vt:lpstr>Portrait de territoire</vt:lpstr>
      <vt:lpstr>Portrait de territoire</vt:lpstr>
      <vt:lpstr>Portrait de territoire</vt:lpstr>
      <vt:lpstr>Portrait de territoire</vt:lpstr>
      <vt:lpstr>Portrait de territoire</vt:lpstr>
      <vt:lpstr>Portrait de territoire</vt:lpstr>
      <vt:lpstr>Portrait de territoire</vt:lpstr>
      <vt:lpstr>Présentation PowerPoint</vt:lpstr>
      <vt:lpstr>Présentation PowerPoint</vt:lpstr>
      <vt:lpstr>Méthode</vt:lpstr>
      <vt:lpstr>Une démarche de réflexion collective</vt:lpstr>
      <vt:lpstr>Une démarche de réflexion collective</vt:lpstr>
      <vt:lpstr>Une démarche de réflexion collective</vt:lpstr>
      <vt:lpstr>Une démarche de réflexion collective</vt:lpstr>
      <vt:lpstr>Une démarche de réflexion collective</vt:lpstr>
      <vt:lpstr>Apports et collaboration de l’IBA-OIE et et du SIG-GR</vt:lpstr>
      <vt:lpstr>Résultats des réflexions pour le montage d’un observatoire de la santé de la Grande Région  </vt:lpstr>
      <vt:lpstr>Principaux constats, pistes évoqués</vt:lpstr>
      <vt:lpstr>Principaux constats, pistes évoqués</vt:lpstr>
      <vt:lpstr>Préconisations</vt:lpstr>
      <vt:lpstr>Préconisations</vt:lpstr>
      <vt:lpstr>Préconisations</vt:lpstr>
      <vt:lpstr>Préconisations</vt:lpstr>
      <vt:lpstr>Préconisations</vt:lpstr>
      <vt:lpstr>Préconisations</vt:lpstr>
      <vt:lpstr>Préconisations</vt:lpstr>
      <vt:lpstr>Préconisations</vt:lpstr>
      <vt:lpstr>Préconisations</vt:lpstr>
      <vt:lpstr>Préconisations</vt:lpstr>
      <vt:lpstr>Préconisations</vt:lpstr>
      <vt:lpstr>Livrables</vt:lpstr>
      <vt:lpstr>Rapport en cours </vt:lpstr>
      <vt:lpstr>Synthèse en cours </vt:lpstr>
      <vt:lpstr>Suites, perspectives</vt:lpstr>
      <vt:lpstr>Préparation d’un projet Interreg VI</vt:lpstr>
      <vt:lpstr>Rencontres </vt:lpstr>
      <vt:lpstr>Présentation PowerPoint</vt:lpstr>
      <vt:lpstr>ORS GE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Cécile Joie</dc:creator>
  <cp:lastModifiedBy>Laurent Chamagne</cp:lastModifiedBy>
  <cp:revision>246</cp:revision>
  <cp:lastPrinted>2022-06-29T15:33:33Z</cp:lastPrinted>
  <dcterms:created xsi:type="dcterms:W3CDTF">2020-02-19T14:59:21Z</dcterms:created>
  <dcterms:modified xsi:type="dcterms:W3CDTF">2022-12-05T16:46:29Z</dcterms:modified>
</cp:coreProperties>
</file>