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92" r:id="rId3"/>
    <p:sldMasterId id="2147483728" r:id="rId4"/>
    <p:sldMasterId id="2147483740" r:id="rId5"/>
  </p:sldMasterIdLst>
  <p:notesMasterIdLst>
    <p:notesMasterId r:id="rId15"/>
  </p:notesMasterIdLst>
  <p:sldIdLst>
    <p:sldId id="259" r:id="rId6"/>
    <p:sldId id="260" r:id="rId7"/>
    <p:sldId id="261" r:id="rId8"/>
    <p:sldId id="333" r:id="rId9"/>
    <p:sldId id="338" r:id="rId10"/>
    <p:sldId id="343" r:id="rId11"/>
    <p:sldId id="342" r:id="rId12"/>
    <p:sldId id="344" r:id="rId13"/>
    <p:sldId id="337" r:id="rId14"/>
  </p:sldIdLst>
  <p:sldSz cx="12192000" cy="6858000"/>
  <p:notesSz cx="9144000" cy="6858000"/>
  <p:defaultTextStyle>
    <a:defPPr>
      <a:defRPr lang="lb-L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gen Thierry" initials="HT" lastIdx="2" clrIdx="0">
    <p:extLst>
      <p:ext uri="{19B8F6BF-5375-455C-9EA6-DF929625EA0E}">
        <p15:presenceInfo xmlns:p15="http://schemas.microsoft.com/office/powerpoint/2012/main" userId="S-1-5-21-3968793049-3173676706-2263803975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14" y="52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AAFC0C-8DF5-4C3F-9F55-ABB931B936C1}" type="datetimeFigureOut">
              <a:rPr lang="lb-LU"/>
              <a:pPr>
                <a:defRPr/>
              </a:pPr>
              <a:t>05.12.22</a:t>
            </a:fld>
            <a:endParaRPr lang="lb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b-L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b-L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C68D61-DF9F-4D3B-BC97-95DFBD3DD51C}" type="slidenum">
              <a:rPr lang="lb-LU"/>
              <a:pPr>
                <a:defRPr/>
              </a:pPr>
              <a:t>‹#›</a:t>
            </a:fld>
            <a:endParaRPr lang="lb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1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633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2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28084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4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51234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5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1504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6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29683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7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40264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8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81251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68D61-DF9F-4D3B-BC97-95DFBD3DD51C}" type="slidenum">
              <a:rPr lang="lb-LU" smtClean="0"/>
              <a:pPr>
                <a:defRPr/>
              </a:pPr>
              <a:t>9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08707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2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EB41-4B50-400B-98FA-DBD6F1B72124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42F6-76AE-4294-B472-6AD0B7F0624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71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FDCFB547-4F95-4F55-8553-5CA8A958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7" y="1770325"/>
            <a:ext cx="11510127" cy="419810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D0921134-C110-4CD9-AE05-B651866CC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30" y="660"/>
            <a:ext cx="6096015" cy="1270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133347" indent="0" algn="l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977668E4-C1BF-47E2-8A8A-EF0DE98564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10556"/>
            <a:ext cx="6096015" cy="1270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133347" indent="0" algn="l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E936791-2BBD-4FF0-BBB5-26E1AA80F0AB}"/>
              </a:ext>
            </a:extLst>
          </p:cNvPr>
          <p:cNvCxnSpPr>
            <a:cxnSpLocks/>
          </p:cNvCxnSpPr>
          <p:nvPr userDrawn="1"/>
        </p:nvCxnSpPr>
        <p:spPr>
          <a:xfrm>
            <a:off x="1" y="1270660"/>
            <a:ext cx="12190443" cy="989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2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32445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335352" y="2855084"/>
            <a:ext cx="368387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Arbeitsmarktsituation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B16988-1E44-469C-8EFF-29E2BAFF4A2C}"/>
              </a:ext>
            </a:extLst>
          </p:cNvPr>
          <p:cNvSpPr txBox="1"/>
          <p:nvPr userDrawn="1"/>
        </p:nvSpPr>
        <p:spPr>
          <a:xfrm>
            <a:off x="5189244" y="2876393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Demografie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8448457" y="2908484"/>
            <a:ext cx="264628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Grenzgängermobilität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8701124" y="5621669"/>
            <a:ext cx="214095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Themen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628211" y="5552077"/>
            <a:ext cx="28606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Aufgaben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2179083-D99D-4655-B4F0-C5E66D4F0C0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80948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Überblick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über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den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8240557-AF84-4A6F-BB9E-1EB344E5D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1017774"/>
            <a:ext cx="1800000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6CC4BF1-265F-485B-B0AD-4F3CC74D1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017774"/>
            <a:ext cx="1800000" cy="18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A1E1960-1534-4503-8154-45E9E224A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1033774"/>
            <a:ext cx="1800000" cy="18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49A64C6-05B3-4FA6-9BCC-4CCD985AE2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3719078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3D9F858-C1DB-43E2-B3B3-80B08D6F07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719078"/>
            <a:ext cx="1800000" cy="18000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31BE245C-66F7-49E2-8BBA-60144FD3AD2D}"/>
              </a:ext>
            </a:extLst>
          </p:cNvPr>
          <p:cNvSpPr txBox="1"/>
          <p:nvPr userDrawn="1"/>
        </p:nvSpPr>
        <p:spPr>
          <a:xfrm>
            <a:off x="4440772" y="5566670"/>
            <a:ext cx="329694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Finanzierung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F001C2C-16B9-4B08-BF3B-02196E81E9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371907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32445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335352" y="2855086"/>
            <a:ext cx="368387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Arbeitsmarktsituation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Situation du marché de l’emploi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B16988-1E44-469C-8EFF-29E2BAFF4A2C}"/>
              </a:ext>
            </a:extLst>
          </p:cNvPr>
          <p:cNvSpPr txBox="1"/>
          <p:nvPr userDrawn="1"/>
        </p:nvSpPr>
        <p:spPr>
          <a:xfrm>
            <a:off x="5189244" y="2876395"/>
            <a:ext cx="1800000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Demografie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Démographie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8448457" y="2908486"/>
            <a:ext cx="2646288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Grenzgängermobilität / Mobilité frontalière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8701124" y="5621671"/>
            <a:ext cx="214095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Themen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Sujets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628211" y="5552079"/>
            <a:ext cx="286067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Aufgaben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Tâches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2179083-D99D-4655-B4F0-C5E66D4F0C0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80948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08E8FE3B-3B84-4A71-BACD-D579209ECF51}"/>
              </a:ext>
            </a:extLst>
          </p:cNvPr>
          <p:cNvSpPr txBox="1">
            <a:spLocks/>
          </p:cNvSpPr>
          <p:nvPr userDrawn="1"/>
        </p:nvSpPr>
        <p:spPr>
          <a:xfrm>
            <a:off x="6096000" y="11879"/>
            <a:ext cx="6096000" cy="797611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8240557-AF84-4A6F-BB9E-1EB344E5D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1017774"/>
            <a:ext cx="1800000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6CC4BF1-265F-485B-B0AD-4F3CC74D1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017774"/>
            <a:ext cx="1800000" cy="18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A1E1960-1534-4503-8154-45E9E224A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1033774"/>
            <a:ext cx="1800000" cy="18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49A64C6-05B3-4FA6-9BCC-4CCD985AE2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3719078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3D9F858-C1DB-43E2-B3B3-80B08D6F07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719078"/>
            <a:ext cx="1800000" cy="18000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31BE245C-66F7-49E2-8BBA-60144FD3AD2D}"/>
              </a:ext>
            </a:extLst>
          </p:cNvPr>
          <p:cNvSpPr txBox="1"/>
          <p:nvPr userDrawn="1"/>
        </p:nvSpPr>
        <p:spPr>
          <a:xfrm>
            <a:off x="4440772" y="5566672"/>
            <a:ext cx="3296944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Finanzierung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F001C2C-16B9-4B08-BF3B-02196E81E9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371907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32445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5FA1435-269C-4AE6-8F04-FE574B8C8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25269"/>
            <a:ext cx="1800000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09CEC9-54ED-4637-98DE-D5FA2AB26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1425795"/>
            <a:ext cx="1800000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5F21B6-DA4D-4D7A-81E9-6B257C61DD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3807079"/>
            <a:ext cx="18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D13D5B-EB93-4398-9CD0-CA0CEB72C3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392419"/>
            <a:ext cx="1800000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EE5D82-59C9-4805-B430-F126A9363C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9" y="3810491"/>
            <a:ext cx="1800000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472D7C-0E1A-4F99-B883-3844E44E4F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3" y="1380747"/>
            <a:ext cx="1800000" cy="180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1338657" y="323489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Grande Région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B16988-1E44-469C-8EFF-29E2BAFF4A2C}"/>
              </a:ext>
            </a:extLst>
          </p:cNvPr>
          <p:cNvSpPr txBox="1"/>
          <p:nvPr userDrawn="1"/>
        </p:nvSpPr>
        <p:spPr>
          <a:xfrm>
            <a:off x="5279128" y="323489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Luxembourg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8871601" y="3244335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Saarland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8905009" y="5598722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Rheinland-Pfalz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1338657" y="559872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Lorraine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025E12-ECB9-4D6F-8959-18553F1981CF}"/>
              </a:ext>
            </a:extLst>
          </p:cNvPr>
          <p:cNvSpPr txBox="1"/>
          <p:nvPr userDrawn="1"/>
        </p:nvSpPr>
        <p:spPr>
          <a:xfrm>
            <a:off x="5196000" y="5625270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Wallonie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2179083-D99D-4655-B4F0-C5E66D4F0C0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80948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9E0D8C6-1D13-4564-B8D7-BA840B5415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1444334"/>
            <a:ext cx="1800000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BCFDFF1-CD66-428A-ADFF-CD167625E6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410958"/>
            <a:ext cx="1800000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0F35133-985F-4D32-840E-BFD160A5EF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3" y="1399286"/>
            <a:ext cx="1800000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C0F0D71-2CF2-47FD-B1AC-7A108DE9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38108"/>
            <a:ext cx="1800000" cy="180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D66CCA2-33CE-4D2B-BB0D-8D5B4AFF46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9" y="3823330"/>
            <a:ext cx="1800000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E406A63-DCA1-403C-83B9-A4FD8D182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1457173"/>
            <a:ext cx="1800000" cy="18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C0CEAE5-D7D5-4842-ABB3-022D8ED2B7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423797"/>
            <a:ext cx="1800000" cy="18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C8D772D-65B7-4E9A-A26A-47711BCC0F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3" y="1412125"/>
            <a:ext cx="1800000" cy="1800000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08E8FE3B-3B84-4A71-BACD-D579209ECF51}"/>
              </a:ext>
            </a:extLst>
          </p:cNvPr>
          <p:cNvSpPr txBox="1">
            <a:spLocks/>
          </p:cNvSpPr>
          <p:nvPr userDrawn="1"/>
        </p:nvSpPr>
        <p:spPr>
          <a:xfrm>
            <a:off x="6096000" y="11879"/>
            <a:ext cx="6096000" cy="797611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297506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94978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5FA1435-269C-4AE6-8F04-FE574B8C8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25269"/>
            <a:ext cx="1800000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5F21B6-DA4D-4D7A-81E9-6B257C61DD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9" y="3795231"/>
            <a:ext cx="1800000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EE5D82-59C9-4805-B430-F126A9363C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71" y="1274540"/>
            <a:ext cx="1800000" cy="180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9062747" y="5583463"/>
            <a:ext cx="266332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Deutschsprachige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Gemeinschaft </a:t>
            </a: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Belgiens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5196000" y="3050225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Saarland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9356271" y="3050226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Rheinland-Pfalz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1035729" y="5621040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Lorraine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025E12-ECB9-4D6F-8959-18553F1981CF}"/>
              </a:ext>
            </a:extLst>
          </p:cNvPr>
          <p:cNvSpPr txBox="1"/>
          <p:nvPr userDrawn="1"/>
        </p:nvSpPr>
        <p:spPr>
          <a:xfrm>
            <a:off x="5196000" y="5622966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Wallonie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D0A874E-F651-4124-B093-981D6E927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9" y="1262769"/>
            <a:ext cx="1800000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5799292-20DA-44E9-8115-5F8B5F436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274540"/>
            <a:ext cx="1800000" cy="1800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156A80A-7D54-4424-A8E2-1EF10B284A82}"/>
              </a:ext>
            </a:extLst>
          </p:cNvPr>
          <p:cNvSpPr txBox="1"/>
          <p:nvPr userDrawn="1"/>
        </p:nvSpPr>
        <p:spPr>
          <a:xfrm>
            <a:off x="1118857" y="310524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Luxembourg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7F541A3-96AD-427F-A563-E0A3178C18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71" y="3832112"/>
            <a:ext cx="1800000" cy="1800000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5465C124-56AA-496E-B66A-38BA9765EDD7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90375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EDE2EB7C-758F-4AF0-B0A1-DFC2554B5AC9}"/>
              </a:ext>
            </a:extLst>
          </p:cNvPr>
          <p:cNvSpPr txBox="1">
            <a:spLocks/>
          </p:cNvSpPr>
          <p:nvPr userDrawn="1"/>
        </p:nvSpPr>
        <p:spPr>
          <a:xfrm>
            <a:off x="6096000" y="-13231"/>
            <a:ext cx="6096000" cy="875215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133557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64299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3D0E4FE-3F1E-4109-A713-D82EFA2D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3" y="3833701"/>
            <a:ext cx="2160000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71E60CF-7EAD-47EA-BE54-1669D839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57" y="1318656"/>
            <a:ext cx="2160000" cy="216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CD0BAF-81AC-477A-B2E6-35B348170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1320229"/>
            <a:ext cx="2160000" cy="21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5B54AB1-9167-42B3-8B2B-0ED5F03E26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833701"/>
            <a:ext cx="2160000" cy="216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A871E19-1F85-4DBA-9BEC-15A27B078F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57" y="3833701"/>
            <a:ext cx="2160000" cy="216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8276166-5217-4BB4-9982-76035540B5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3" y="1319780"/>
            <a:ext cx="2160000" cy="2160000"/>
          </a:xfrm>
          <a:prstGeom prst="rect">
            <a:avLst/>
          </a:prstGeom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98F83B47-E5B0-4F74-B6E2-9D20DC2C6680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90375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73156873-93EC-4498-9CCE-A3D202514305}"/>
              </a:ext>
            </a:extLst>
          </p:cNvPr>
          <p:cNvSpPr txBox="1">
            <a:spLocks/>
          </p:cNvSpPr>
          <p:nvPr userDrawn="1"/>
        </p:nvSpPr>
        <p:spPr>
          <a:xfrm>
            <a:off x="6096000" y="-13231"/>
            <a:ext cx="6096000" cy="875215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307353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61984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3D0E4FE-3F1E-4109-A713-D82EFA2D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6" y="3912439"/>
            <a:ext cx="2160000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71E60CF-7EAD-47EA-BE54-1669D839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1319780"/>
            <a:ext cx="2160000" cy="216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CD0BAF-81AC-477A-B2E6-35B348170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6" y="1319780"/>
            <a:ext cx="2160000" cy="21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5B54AB1-9167-42B3-8B2B-0ED5F03E26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912439"/>
            <a:ext cx="2160000" cy="216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DF17F9-1CD2-4DF0-865C-E5122BB3E1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31" y="3912439"/>
            <a:ext cx="2160000" cy="216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A871E19-1F85-4DBA-9BEC-15A27B078F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31" y="1322376"/>
            <a:ext cx="2160000" cy="216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9C6AF5A-90A8-4E8A-B007-21B72E7C2FF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866898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8EA62D1-F634-4744-90B4-490BC30EDFD2}"/>
              </a:ext>
            </a:extLst>
          </p:cNvPr>
          <p:cNvSpPr txBox="1">
            <a:spLocks/>
          </p:cNvSpPr>
          <p:nvPr userDrawn="1"/>
        </p:nvSpPr>
        <p:spPr>
          <a:xfrm>
            <a:off x="6096000" y="-13231"/>
            <a:ext cx="6096000" cy="875215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160668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FF99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984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FF9900"/>
          </a:solidFill>
        </p:spPr>
        <p:txBody>
          <a:bodyPr>
            <a:normAutofit/>
          </a:bodyPr>
          <a:lstStyle>
            <a:lvl1pPr marL="0" indent="0" defTabSz="538149">
              <a:tabLst>
                <a:tab pos="3695608" algn="l"/>
              </a:tabLst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677450" indent="0" algn="l">
              <a:buNone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536959" lvl="0" indent="0" algn="l" defTabSz="685698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E12A33B-CAF0-4564-A437-A99555CC0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30" y="2418"/>
            <a:ext cx="1548001" cy="15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FF9900"/>
          </a:solidFill>
        </p:spPr>
        <p:txBody>
          <a:bodyPr>
            <a:normAutofit/>
          </a:bodyPr>
          <a:lstStyle>
            <a:lvl1pPr marL="0" indent="0" defTabSz="538149">
              <a:tabLst>
                <a:tab pos="3695608" algn="l"/>
              </a:tabLst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677450" indent="0" algn="l">
              <a:buNone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536959" lvl="0" indent="0" algn="l" defTabSz="685698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372CA7-82BD-42F9-BC40-37C6EEDD0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751" y="166691"/>
            <a:ext cx="10350500" cy="430887"/>
          </a:xfrm>
        </p:spPr>
        <p:txBody>
          <a:bodyPr/>
          <a:lstStyle>
            <a:lvl1pPr>
              <a:defRPr sz="280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0468" y="2049464"/>
            <a:ext cx="10651067" cy="246221"/>
          </a:xfr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C783-F76B-40CE-99FA-423FBF082D0A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AE18-0923-4555-8A75-9DBD5B5C6D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77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D1BB1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1BB10"/>
              </a:buClr>
              <a:defRPr/>
            </a:lvl1pPr>
            <a:lvl2pPr>
              <a:buClr>
                <a:srgbClr val="D1BB10"/>
              </a:buClr>
              <a:defRPr/>
            </a:lvl2pPr>
            <a:lvl3pPr>
              <a:buClr>
                <a:srgbClr val="D1BB10"/>
              </a:buClr>
              <a:defRPr/>
            </a:lvl3pPr>
            <a:lvl4pPr>
              <a:buClr>
                <a:srgbClr val="D1BB10"/>
              </a:buClr>
              <a:defRPr/>
            </a:lvl4pPr>
            <a:lvl5pPr>
              <a:buClr>
                <a:srgbClr val="D1BB10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D1BB10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7B4CFD-6BB2-4883-8E9B-F40DCA07E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08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D1BB1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1BB10"/>
              </a:buClr>
              <a:defRPr/>
            </a:lvl1pPr>
            <a:lvl2pPr>
              <a:buClr>
                <a:srgbClr val="D1BB10"/>
              </a:buClr>
              <a:defRPr/>
            </a:lvl2pPr>
            <a:lvl3pPr>
              <a:buClr>
                <a:srgbClr val="D1BB10"/>
              </a:buClr>
              <a:defRPr/>
            </a:lvl3pPr>
            <a:lvl4pPr>
              <a:buClr>
                <a:srgbClr val="D1BB10"/>
              </a:buClr>
              <a:defRPr/>
            </a:lvl4pPr>
            <a:lvl5pPr>
              <a:buClr>
                <a:srgbClr val="D1BB10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D1BB10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EC2C90-4900-4FF3-BDD5-8D211525F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7D559A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D559A"/>
              </a:buClr>
              <a:defRPr/>
            </a:lvl1pPr>
            <a:lvl2pPr>
              <a:buClr>
                <a:srgbClr val="7D559A"/>
              </a:buClr>
              <a:defRPr/>
            </a:lvl2pPr>
            <a:lvl3pPr>
              <a:buClr>
                <a:srgbClr val="7D559A"/>
              </a:buClr>
              <a:defRPr/>
            </a:lvl3pPr>
            <a:lvl4pPr>
              <a:buClr>
                <a:srgbClr val="7D559A"/>
              </a:buClr>
              <a:defRPr/>
            </a:lvl4pPr>
            <a:lvl5pPr>
              <a:buClr>
                <a:srgbClr val="7D559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7D559A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C002D0-6E9B-48E5-ADD1-E8B3FF5F3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72" y="-1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7D559A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D559A"/>
              </a:buClr>
              <a:defRPr/>
            </a:lvl1pPr>
            <a:lvl2pPr>
              <a:buClr>
                <a:srgbClr val="7D559A"/>
              </a:buClr>
              <a:defRPr/>
            </a:lvl2pPr>
            <a:lvl3pPr>
              <a:buClr>
                <a:srgbClr val="7D559A"/>
              </a:buClr>
              <a:defRPr/>
            </a:lvl3pPr>
            <a:lvl4pPr>
              <a:buClr>
                <a:srgbClr val="7D559A"/>
              </a:buClr>
              <a:defRPr/>
            </a:lvl4pPr>
            <a:lvl5pPr>
              <a:buClr>
                <a:srgbClr val="7D559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7D559A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D3DBEE-EED5-487A-9E19-10100CD20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6027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CC515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5154"/>
              </a:buClr>
              <a:defRPr/>
            </a:lvl1pPr>
            <a:lvl2pPr>
              <a:buClr>
                <a:srgbClr val="CC5154"/>
              </a:buClr>
              <a:defRPr/>
            </a:lvl2pPr>
            <a:lvl3pPr>
              <a:buClr>
                <a:srgbClr val="CC5154"/>
              </a:buClr>
              <a:defRPr/>
            </a:lvl3pPr>
            <a:lvl4pPr>
              <a:buClr>
                <a:srgbClr val="CC5154"/>
              </a:buClr>
              <a:defRPr/>
            </a:lvl4pPr>
            <a:lvl5pPr>
              <a:buClr>
                <a:srgbClr val="CC515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CC515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5DE1A5-8B30-4210-8DA7-CC965C83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-188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23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CC515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5154"/>
              </a:buClr>
              <a:defRPr/>
            </a:lvl1pPr>
            <a:lvl2pPr>
              <a:buClr>
                <a:srgbClr val="CC5154"/>
              </a:buClr>
              <a:defRPr/>
            </a:lvl2pPr>
            <a:lvl3pPr>
              <a:buClr>
                <a:srgbClr val="CC5154"/>
              </a:buClr>
              <a:defRPr/>
            </a:lvl3pPr>
            <a:lvl4pPr>
              <a:buClr>
                <a:srgbClr val="CC5154"/>
              </a:buClr>
              <a:defRPr/>
            </a:lvl4pPr>
            <a:lvl5pPr>
              <a:buClr>
                <a:srgbClr val="CC515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CC515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B7B338-A2C8-4F99-9CC6-E7585ED4C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7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A38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A384"/>
              </a:buClr>
              <a:defRPr/>
            </a:lvl1pPr>
            <a:lvl2pPr>
              <a:buClr>
                <a:srgbClr val="4CA384"/>
              </a:buClr>
              <a:defRPr/>
            </a:lvl2pPr>
            <a:lvl3pPr>
              <a:buClr>
                <a:srgbClr val="4CA384"/>
              </a:buClr>
              <a:defRPr/>
            </a:lvl3pPr>
            <a:lvl4pPr>
              <a:buClr>
                <a:srgbClr val="4CA384"/>
              </a:buClr>
              <a:defRPr/>
            </a:lvl4pPr>
            <a:lvl5pPr>
              <a:buClr>
                <a:srgbClr val="4CA38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A38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3FB030-77AD-4A71-AB57-07006576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28" y="2562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96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A38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A384"/>
              </a:buClr>
              <a:defRPr/>
            </a:lvl1pPr>
            <a:lvl2pPr>
              <a:buClr>
                <a:srgbClr val="4CA384"/>
              </a:buClr>
              <a:defRPr/>
            </a:lvl2pPr>
            <a:lvl3pPr>
              <a:buClr>
                <a:srgbClr val="4CA384"/>
              </a:buClr>
              <a:defRPr/>
            </a:lvl3pPr>
            <a:lvl4pPr>
              <a:buClr>
                <a:srgbClr val="4CA384"/>
              </a:buClr>
              <a:defRPr/>
            </a:lvl4pPr>
            <a:lvl5pPr>
              <a:buClr>
                <a:srgbClr val="4CA38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A38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D6D08E-9FDE-4AB4-AD56-EEEA3B40E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6027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0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71A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71A3"/>
              </a:buClr>
              <a:defRPr/>
            </a:lvl1pPr>
            <a:lvl2pPr>
              <a:buClr>
                <a:srgbClr val="4C71A3"/>
              </a:buClr>
              <a:defRPr/>
            </a:lvl2pPr>
            <a:lvl3pPr>
              <a:buClr>
                <a:srgbClr val="4C71A3"/>
              </a:buClr>
              <a:defRPr/>
            </a:lvl3pPr>
            <a:lvl4pPr>
              <a:buClr>
                <a:srgbClr val="4C71A3"/>
              </a:buClr>
              <a:defRPr/>
            </a:lvl4pPr>
            <a:lvl5pPr>
              <a:buClr>
                <a:srgbClr val="4C71A3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71A3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5644801-9CC4-40B8-94F2-0C003F20E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71A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71A3"/>
              </a:buClr>
              <a:defRPr/>
            </a:lvl1pPr>
            <a:lvl2pPr>
              <a:buClr>
                <a:srgbClr val="4C71A3"/>
              </a:buClr>
              <a:defRPr/>
            </a:lvl2pPr>
            <a:lvl3pPr>
              <a:buClr>
                <a:srgbClr val="4C71A3"/>
              </a:buClr>
              <a:defRPr/>
            </a:lvl3pPr>
            <a:lvl4pPr>
              <a:buClr>
                <a:srgbClr val="4C71A3"/>
              </a:buClr>
              <a:defRPr/>
            </a:lvl4pPr>
            <a:lvl5pPr>
              <a:buClr>
                <a:srgbClr val="4C71A3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71A3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5FD92F-6B4D-49CC-931C-E935ECBA7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6027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0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751" y="166691"/>
            <a:ext cx="10350500" cy="430887"/>
          </a:xfrm>
        </p:spPr>
        <p:txBody>
          <a:bodyPr/>
          <a:lstStyle>
            <a:lvl1pPr>
              <a:defRPr sz="280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0468" y="2049464"/>
            <a:ext cx="10651067" cy="246221"/>
          </a:xfr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C783-F76B-40CE-99FA-423FBF082D0A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AE18-0923-4555-8A75-9DBD5B5C6D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58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62A7D6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2A7D6"/>
              </a:buClr>
              <a:defRPr/>
            </a:lvl1pPr>
            <a:lvl2pPr>
              <a:buClr>
                <a:srgbClr val="62A7D6"/>
              </a:buClr>
              <a:defRPr/>
            </a:lvl2pPr>
            <a:lvl3pPr>
              <a:buClr>
                <a:srgbClr val="62A7D6"/>
              </a:buClr>
              <a:defRPr/>
            </a:lvl3pPr>
            <a:lvl4pPr>
              <a:buClr>
                <a:srgbClr val="62A7D6"/>
              </a:buClr>
              <a:defRPr/>
            </a:lvl4pPr>
            <a:lvl5pPr>
              <a:buClr>
                <a:srgbClr val="62A7D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62A7D6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79D349-8F0B-45C2-B785-639AC0FBF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62A7D6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2A7D6"/>
              </a:buClr>
              <a:defRPr/>
            </a:lvl1pPr>
            <a:lvl2pPr>
              <a:buClr>
                <a:srgbClr val="62A7D6"/>
              </a:buClr>
              <a:defRPr/>
            </a:lvl2pPr>
            <a:lvl3pPr>
              <a:buClr>
                <a:srgbClr val="62A7D6"/>
              </a:buClr>
              <a:defRPr/>
            </a:lvl3pPr>
            <a:lvl4pPr>
              <a:buClr>
                <a:srgbClr val="62A7D6"/>
              </a:buClr>
              <a:defRPr/>
            </a:lvl4pPr>
            <a:lvl5pPr>
              <a:buClr>
                <a:srgbClr val="62A7D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62A7D6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8A8270-074A-4C23-9422-6BE0E8693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9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838206" y="1053492"/>
            <a:ext cx="47738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C4E7FB7-8829-4933-80FB-0CA8D7CC6E20}"/>
              </a:ext>
            </a:extLst>
          </p:cNvPr>
          <p:cNvSpPr txBox="1">
            <a:spLocks/>
          </p:cNvSpPr>
          <p:nvPr userDrawn="1"/>
        </p:nvSpPr>
        <p:spPr>
          <a:xfrm>
            <a:off x="6422814" y="144533"/>
            <a:ext cx="4897583" cy="1178663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256590A-25EA-451C-B33E-F0AE7EFFA2D5}"/>
              </a:ext>
            </a:extLst>
          </p:cNvPr>
          <p:cNvCxnSpPr>
            <a:cxnSpLocks/>
          </p:cNvCxnSpPr>
          <p:nvPr userDrawn="1"/>
        </p:nvCxnSpPr>
        <p:spPr>
          <a:xfrm>
            <a:off x="6579926" y="1053492"/>
            <a:ext cx="47738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896B89-90D3-4CD4-8266-630C5F057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16053"/>
            <a:ext cx="4773613" cy="4868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6B753AFB-C4B6-43DA-8CEE-BAB0AFD73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2548" y="1416053"/>
            <a:ext cx="4773613" cy="4868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36414BD-2943-4167-8FA1-D271098E46E8}"/>
              </a:ext>
            </a:extLst>
          </p:cNvPr>
          <p:cNvSpPr txBox="1">
            <a:spLocks/>
          </p:cNvSpPr>
          <p:nvPr userDrawn="1"/>
        </p:nvSpPr>
        <p:spPr>
          <a:xfrm>
            <a:off x="776355" y="141121"/>
            <a:ext cx="4897583" cy="1178663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79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F069C-8A99-4A9C-93B7-C317579B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4492B-9817-4183-A82E-197E89CB1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6D40E-B515-4745-832B-3D5B872E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757BB-64A6-430E-8CEB-A146858B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6B3B98-0E0A-4068-B122-60C14BBC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9492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5EACA-5157-424A-9557-317E5ABC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121E3-23AF-4E4E-9807-6F9B832F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C2DCFB-B463-42A5-BE44-9D3D59F1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BD8CB4-0B85-4E9B-861C-DF17F9C1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709B9C-4773-47F5-926D-136F7E98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6FD03F-79A6-465D-A405-6F71178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927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8512E-7F1C-4336-926F-0912962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A27B5F-8A4F-4B58-A2FD-0934AADF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9" indent="0">
              <a:buNone/>
              <a:defRPr sz="1500" b="1"/>
            </a:lvl2pPr>
            <a:lvl3pPr marL="685698" indent="0">
              <a:buNone/>
              <a:defRPr sz="1351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6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9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5A2FFB-ED2B-4621-85A6-304D1C8A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726DEC-0339-4B4F-AF0F-7BF4CD9BE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9" indent="0">
              <a:buNone/>
              <a:defRPr sz="1500" b="1"/>
            </a:lvl2pPr>
            <a:lvl3pPr marL="685698" indent="0">
              <a:buNone/>
              <a:defRPr sz="1351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6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9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E5ACDB-5D5A-4E04-BB5C-722132A7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441469-A60E-4D32-90D1-A47EF771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54C0C9-839C-4882-813E-5F46C832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77CFB0-1056-4BC9-8CA0-7A9585D6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923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0DEB6-3FD2-4FE3-BAB4-23D5FB7F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4D36B6-D677-4394-9A98-1854BC5A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1180E3-BB17-449A-947C-582BC026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107532-1997-41B7-8FAA-2D181B1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570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71EABB-8BCB-4AF7-B254-40961C96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DE1F27-8F6D-4793-94E3-4F874553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5802FA-39FB-4A98-A2BB-A64DFE68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1623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30F20-24DD-4296-A55E-0AC0A91D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DB74A-A7A5-4A36-A192-66F91943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F1A185-411A-4C3F-8421-6E7CF2506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9" indent="0">
              <a:buNone/>
              <a:defRPr sz="1051"/>
            </a:lvl2pPr>
            <a:lvl3pPr marL="685698" indent="0">
              <a:buNone/>
              <a:defRPr sz="900"/>
            </a:lvl3pPr>
            <a:lvl4pPr marL="1028548" indent="0">
              <a:buNone/>
              <a:defRPr sz="751"/>
            </a:lvl4pPr>
            <a:lvl5pPr marL="1371396" indent="0">
              <a:buNone/>
              <a:defRPr sz="751"/>
            </a:lvl5pPr>
            <a:lvl6pPr marL="1714246" indent="0">
              <a:buNone/>
              <a:defRPr sz="751"/>
            </a:lvl6pPr>
            <a:lvl7pPr marL="2057093" indent="0">
              <a:buNone/>
              <a:defRPr sz="751"/>
            </a:lvl7pPr>
            <a:lvl8pPr marL="2399940" indent="0">
              <a:buNone/>
              <a:defRPr sz="751"/>
            </a:lvl8pPr>
            <a:lvl9pPr marL="2742789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36FB12-1B02-460C-850C-98FA7FC7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8C86BA-6C1B-4477-9C0F-5070657D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6558F9-9505-481B-B5EF-984A53EF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2275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F0689-78DC-4896-A126-6BC3EF48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A6C3EB-D515-489E-A84C-4CDF1B0BA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49" indent="0">
              <a:buNone/>
              <a:defRPr sz="2100"/>
            </a:lvl2pPr>
            <a:lvl3pPr marL="685698" indent="0">
              <a:buNone/>
              <a:defRPr sz="1800"/>
            </a:lvl3pPr>
            <a:lvl4pPr marL="1028548" indent="0">
              <a:buNone/>
              <a:defRPr sz="1500"/>
            </a:lvl4pPr>
            <a:lvl5pPr marL="1371396" indent="0">
              <a:buNone/>
              <a:defRPr sz="1500"/>
            </a:lvl5pPr>
            <a:lvl6pPr marL="1714246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9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6A1104-2CEB-4C1F-8D76-A8D86A8C7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9" indent="0">
              <a:buNone/>
              <a:defRPr sz="1051"/>
            </a:lvl2pPr>
            <a:lvl3pPr marL="685698" indent="0">
              <a:buNone/>
              <a:defRPr sz="900"/>
            </a:lvl3pPr>
            <a:lvl4pPr marL="1028548" indent="0">
              <a:buNone/>
              <a:defRPr sz="751"/>
            </a:lvl4pPr>
            <a:lvl5pPr marL="1371396" indent="0">
              <a:buNone/>
              <a:defRPr sz="751"/>
            </a:lvl5pPr>
            <a:lvl6pPr marL="1714246" indent="0">
              <a:buNone/>
              <a:defRPr sz="751"/>
            </a:lvl6pPr>
            <a:lvl7pPr marL="2057093" indent="0">
              <a:buNone/>
              <a:defRPr sz="751"/>
            </a:lvl7pPr>
            <a:lvl8pPr marL="2399940" indent="0">
              <a:buNone/>
              <a:defRPr sz="751"/>
            </a:lvl8pPr>
            <a:lvl9pPr marL="2742789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26E65-F785-40F8-B558-93B51225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BB7FB5-49AA-4887-BE01-399FFFCD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27FA82-DBFE-4442-9481-10A7E96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3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751" y="166691"/>
            <a:ext cx="10350500" cy="430887"/>
          </a:xfrm>
        </p:spPr>
        <p:txBody>
          <a:bodyPr/>
          <a:lstStyle>
            <a:lvl1pPr>
              <a:defRPr sz="280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142C-42C8-4FD4-AD09-B341AABA71DE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453E-A764-4A22-81FC-223A37FF9F5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35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0215F-D274-4940-AA9D-98A5D3CE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12DE9F-B906-4E9F-97FC-4F74017C9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9FEF88-5BC8-4203-A682-1064B627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D9ED1C-0C40-4569-A8CC-632836C9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E0203-7C03-4E6C-8B56-DCF5D77B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236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2DDAD5-3E37-4C73-A6DF-444EAC8F7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927FE1-BA9F-4082-A310-E12790560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FF2E8-A532-43E7-ACD4-1A601374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C2206-5C3E-49D0-92CB-45C77B0B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A59BA9-C0BD-422C-A241-8F603FDB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1909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5F0749D-49A5-4B7E-8256-D86612EB80A2}"/>
              </a:ext>
            </a:extLst>
          </p:cNvPr>
          <p:cNvSpPr txBox="1">
            <a:spLocks/>
          </p:cNvSpPr>
          <p:nvPr userDrawn="1"/>
        </p:nvSpPr>
        <p:spPr>
          <a:xfrm>
            <a:off x="-15" y="-1"/>
            <a:ext cx="12192000" cy="6858000"/>
          </a:xfrm>
          <a:prstGeom prst="rect">
            <a:avLst/>
          </a:prstGeom>
          <a:solidFill>
            <a:srgbClr val="FF9900"/>
          </a:solidFill>
        </p:spPr>
        <p:txBody>
          <a:bodyPr vert="horz" lIns="68580" tIns="34291" rIns="68580" bIns="34291" rtlCol="0" anchor="t">
            <a:normAutofit/>
          </a:bodyPr>
          <a:lstStyle>
            <a:lvl1pPr marL="252000" indent="0" algn="l" defTabSz="914286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8995" marR="0" lvl="0" indent="0" algn="l" defTabSz="685698" rtl="0" eaLnBrk="1" fontAlgn="auto" latinLnBrk="0" hangingPunct="1">
              <a:lnSpc>
                <a:spcPct val="150000"/>
              </a:lnSpc>
              <a:spcBef>
                <a:spcPts val="13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</p:spPr>
        <p:txBody>
          <a:bodyPr/>
          <a:lstStyle>
            <a:lvl1pPr marL="133347" indent="0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F0AD1DF-C1AB-4230-95CF-9334A8842BA0}"/>
              </a:ext>
            </a:extLst>
          </p:cNvPr>
          <p:cNvGrpSpPr/>
          <p:nvPr userDrawn="1"/>
        </p:nvGrpSpPr>
        <p:grpSpPr>
          <a:xfrm>
            <a:off x="5228726" y="6408123"/>
            <a:ext cx="1734561" cy="219291"/>
            <a:chOff x="8001788" y="4099239"/>
            <a:chExt cx="1734554" cy="21929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687B286-B096-43EC-B02B-BEE3FCC0C385}"/>
                </a:ext>
              </a:extLst>
            </p:cNvPr>
            <p:cNvSpPr txBox="1"/>
            <p:nvPr/>
          </p:nvSpPr>
          <p:spPr>
            <a:xfrm>
              <a:off x="8869065" y="4099239"/>
              <a:ext cx="867277" cy="21929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8722864-4AA5-409E-9E43-8484AA5CA0AA}"/>
                </a:ext>
              </a:extLst>
            </p:cNvPr>
            <p:cNvSpPr txBox="1"/>
            <p:nvPr/>
          </p:nvSpPr>
          <p:spPr>
            <a:xfrm>
              <a:off x="8001788" y="4099239"/>
              <a:ext cx="867263" cy="21929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DB6E8F-A28F-4DA2-B664-BCE895BE4768}"/>
              </a:ext>
            </a:extLst>
          </p:cNvPr>
          <p:cNvGrpSpPr/>
          <p:nvPr userDrawn="1"/>
        </p:nvGrpSpPr>
        <p:grpSpPr>
          <a:xfrm>
            <a:off x="5228720" y="6377345"/>
            <a:ext cx="1679848" cy="323165"/>
            <a:chOff x="7989674" y="4994741"/>
            <a:chExt cx="1679848" cy="32316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C9A753C-24F9-42FF-BCCF-029EEB8BA361}"/>
                </a:ext>
              </a:extLst>
            </p:cNvPr>
            <p:cNvSpPr txBox="1"/>
            <p:nvPr/>
          </p:nvSpPr>
          <p:spPr>
            <a:xfrm>
              <a:off x="8895445" y="4994741"/>
              <a:ext cx="77407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1" u="none" strike="noStrike" kern="1200" cap="none" spc="151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OIE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3CBC420-61C6-4421-9239-5D0D56DA9677}"/>
                </a:ext>
              </a:extLst>
            </p:cNvPr>
            <p:cNvSpPr txBox="1"/>
            <p:nvPr/>
          </p:nvSpPr>
          <p:spPr>
            <a:xfrm>
              <a:off x="7989674" y="4994741"/>
              <a:ext cx="86726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151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IBA</a:t>
              </a:r>
            </a:p>
          </p:txBody>
        </p:sp>
      </p:grp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</p:spPr>
        <p:txBody>
          <a:bodyPr anchor="ctr"/>
          <a:lstStyle>
            <a:lvl1pPr marL="133347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278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44B54-02C9-4952-9FBF-30593EA7F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4" y="4"/>
            <a:ext cx="12192000" cy="1272619"/>
          </a:xfrm>
          <a:solidFill>
            <a:srgbClr val="FF9900"/>
          </a:solidFill>
        </p:spPr>
        <p:txBody>
          <a:bodyPr anchor="t">
            <a:normAutofit/>
          </a:bodyPr>
          <a:lstStyle>
            <a:lvl1pPr marL="188995" indent="0" algn="l">
              <a:lnSpc>
                <a:spcPct val="150000"/>
              </a:lnSpc>
              <a:spcBef>
                <a:spcPts val="1351"/>
              </a:spcBef>
              <a:spcAft>
                <a:spcPts val="0"/>
              </a:spcAft>
              <a:defRPr sz="225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211CA8F-4484-4A58-85DA-B604F987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7" y="1626922"/>
            <a:ext cx="11510127" cy="434150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251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6BCD-4E79-4082-B090-BF4F3CCE6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"/>
            <a:ext cx="12192000" cy="794095"/>
          </a:xfrm>
        </p:spPr>
        <p:txBody>
          <a:bodyPr/>
          <a:lstStyle>
            <a:lvl1pPr marL="266693" indent="0">
              <a:defRPr/>
            </a:lvl1pPr>
          </a:lstStyle>
          <a:p>
            <a:r>
              <a:rPr lang="de-DE" dirty="0"/>
              <a:t>IBA Icons</a:t>
            </a:r>
            <a:endParaRPr lang="fr-FR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CE7B8-E0D1-4FC0-A6FE-D6E074BAC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47" y="2725165"/>
            <a:ext cx="1800000" cy="18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0BE596-1F8F-4F15-A201-BAA651B45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67" y="2725165"/>
            <a:ext cx="1800000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71AC9D-88EC-49A1-B04A-64061D004D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44" y="794096"/>
            <a:ext cx="18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80310AD-C69F-47FE-B813-BC5D43CF4B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61" y="4525165"/>
            <a:ext cx="1800000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5D0EA3-33E4-458E-B1CC-3D6200F27B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31" y="2725165"/>
            <a:ext cx="1800000" cy="18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6360B3E-5957-4CAB-A170-C89E744B6B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11" y="794096"/>
            <a:ext cx="1800000" cy="18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57FBEDB-7B44-4312-86B7-B272142D10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9" y="2691586"/>
            <a:ext cx="1800000" cy="18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DBB2436-AC87-4BE9-9C48-7F26AEE054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8" y="2725165"/>
            <a:ext cx="1800000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95A26D-8F90-4C37-B367-4197DE4E07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05" y="831546"/>
            <a:ext cx="1800000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2EA356-BE94-4363-9EAF-5EA02D0005B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41" y="4525165"/>
            <a:ext cx="1800000" cy="180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ABC56A6-B1ED-47AB-A4BF-9C1D8DF76D8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67" y="794096"/>
            <a:ext cx="1800000" cy="18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9759E5E-DD67-4F34-AF85-85E10B6A05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7" y="831546"/>
            <a:ext cx="1800000" cy="18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59B0D35-BC18-4668-83EC-0935EFD2A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569" y="2762615"/>
            <a:ext cx="1800000" cy="18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7F64ABE-EAE7-46AA-A0B2-1EF0CB530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7" y="831546"/>
            <a:ext cx="1800000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B013083-678A-45B6-AE01-B537478001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2" y="831546"/>
            <a:ext cx="1800000" cy="18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C5E2F64-FFE3-4579-8FD1-8B1D21EE46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7" y="868996"/>
            <a:ext cx="1800000" cy="180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DE8CD15-5219-4444-90AC-FA29015195A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8" y="831546"/>
            <a:ext cx="1800000" cy="18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8EF6D89-9809-49B8-91D2-F8BC9702BF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" y="868996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2C177E-1F4E-450F-BF3E-9229FC770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9" y="2687715"/>
            <a:ext cx="1800000" cy="180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0CFDC8A-C56F-420B-8EE3-F5F35DC5AE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8" y="2721294"/>
            <a:ext cx="1800000" cy="180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5D3BBCD-F201-419C-A8C6-E5D417740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569" y="2758744"/>
            <a:ext cx="1800000" cy="180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29F09F8-9D7C-41C7-9071-016C7B68CF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7" y="827675"/>
            <a:ext cx="1800000" cy="180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F349709-D760-478F-9CCA-00DCD058D0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2" y="827675"/>
            <a:ext cx="1800000" cy="180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C2B124B-F208-4BC8-803A-E4745A45C59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7" y="865125"/>
            <a:ext cx="1800000" cy="180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87B777E-E099-43F4-84D6-665499CDA2D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8" y="827675"/>
            <a:ext cx="1800000" cy="180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4C51C64-DE63-4CA6-94E5-FA150983B1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" y="86512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3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FDCFB547-4F95-4F55-8553-5CA8A958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7" y="1770325"/>
            <a:ext cx="11510127" cy="419810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D0921134-C110-4CD9-AE05-B651866CC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30" y="660"/>
            <a:ext cx="6096015" cy="1270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133347" indent="0" algn="l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977668E4-C1BF-47E2-8A8A-EF0DE98564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10556"/>
            <a:ext cx="6096015" cy="1270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133347" indent="0" algn="l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E936791-2BBD-4FF0-BBB5-26E1AA80F0AB}"/>
              </a:ext>
            </a:extLst>
          </p:cNvPr>
          <p:cNvCxnSpPr>
            <a:cxnSpLocks/>
          </p:cNvCxnSpPr>
          <p:nvPr userDrawn="1"/>
        </p:nvCxnSpPr>
        <p:spPr>
          <a:xfrm>
            <a:off x="1" y="1270660"/>
            <a:ext cx="12190443" cy="989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85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32445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335352" y="2855084"/>
            <a:ext cx="368387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Arbeitsmarktsituation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B16988-1E44-469C-8EFF-29E2BAFF4A2C}"/>
              </a:ext>
            </a:extLst>
          </p:cNvPr>
          <p:cNvSpPr txBox="1"/>
          <p:nvPr userDrawn="1"/>
        </p:nvSpPr>
        <p:spPr>
          <a:xfrm>
            <a:off x="5189244" y="2876393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Demografie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8448457" y="2908484"/>
            <a:ext cx="264628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Grenzgängermobilität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8701124" y="5621669"/>
            <a:ext cx="214095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Themen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628211" y="5552077"/>
            <a:ext cx="28606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Aufgaben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2179083-D99D-4655-B4F0-C5E66D4F0C0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80948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Überblick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über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den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8240557-AF84-4A6F-BB9E-1EB344E5D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1017774"/>
            <a:ext cx="1800000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6CC4BF1-265F-485B-B0AD-4F3CC74D1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017774"/>
            <a:ext cx="1800000" cy="18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A1E1960-1534-4503-8154-45E9E224A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1033774"/>
            <a:ext cx="1800000" cy="18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49A64C6-05B3-4FA6-9BCC-4CCD985AE2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3719078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3D9F858-C1DB-43E2-B3B3-80B08D6F07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719078"/>
            <a:ext cx="1800000" cy="18000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31BE245C-66F7-49E2-8BBA-60144FD3AD2D}"/>
              </a:ext>
            </a:extLst>
          </p:cNvPr>
          <p:cNvSpPr txBox="1"/>
          <p:nvPr userDrawn="1"/>
        </p:nvSpPr>
        <p:spPr>
          <a:xfrm>
            <a:off x="4440772" y="5566670"/>
            <a:ext cx="329694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Finanzierung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F001C2C-16B9-4B08-BF3B-02196E81E9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371907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3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32445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335352" y="2855086"/>
            <a:ext cx="368387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Arbeitsmarktsituation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Situation du marché de l’emploi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B16988-1E44-469C-8EFF-29E2BAFF4A2C}"/>
              </a:ext>
            </a:extLst>
          </p:cNvPr>
          <p:cNvSpPr txBox="1"/>
          <p:nvPr userDrawn="1"/>
        </p:nvSpPr>
        <p:spPr>
          <a:xfrm>
            <a:off x="5189244" y="2876395"/>
            <a:ext cx="1800000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Demografie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Démographie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8448457" y="2908486"/>
            <a:ext cx="2646288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Grenzgängermobilität / Mobilité frontalière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8701124" y="5621671"/>
            <a:ext cx="214095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Themen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Sujets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628211" y="5552079"/>
            <a:ext cx="286067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Aufgaben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Tâches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2179083-D99D-4655-B4F0-C5E66D4F0C0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80948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08E8FE3B-3B84-4A71-BACD-D579209ECF51}"/>
              </a:ext>
            </a:extLst>
          </p:cNvPr>
          <p:cNvSpPr txBox="1">
            <a:spLocks/>
          </p:cNvSpPr>
          <p:nvPr userDrawn="1"/>
        </p:nvSpPr>
        <p:spPr>
          <a:xfrm>
            <a:off x="6096000" y="11879"/>
            <a:ext cx="6096000" cy="797611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8240557-AF84-4A6F-BB9E-1EB344E5D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1017774"/>
            <a:ext cx="1800000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6CC4BF1-265F-485B-B0AD-4F3CC74D1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017774"/>
            <a:ext cx="1800000" cy="18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A1E1960-1534-4503-8154-45E9E224A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1033774"/>
            <a:ext cx="1800000" cy="18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49A64C6-05B3-4FA6-9BCC-4CCD985AE2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3719078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3D9F858-C1DB-43E2-B3B3-80B08D6F07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719078"/>
            <a:ext cx="1800000" cy="18000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31BE245C-66F7-49E2-8BBA-60144FD3AD2D}"/>
              </a:ext>
            </a:extLst>
          </p:cNvPr>
          <p:cNvSpPr txBox="1"/>
          <p:nvPr userDrawn="1"/>
        </p:nvSpPr>
        <p:spPr>
          <a:xfrm>
            <a:off x="4440772" y="5566672"/>
            <a:ext cx="3296944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Finanzierung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F001C2C-16B9-4B08-BF3B-02196E81E9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371907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6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32445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5FA1435-269C-4AE6-8F04-FE574B8C8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25269"/>
            <a:ext cx="1800000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09CEC9-54ED-4637-98DE-D5FA2AB26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1425795"/>
            <a:ext cx="1800000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5F21B6-DA4D-4D7A-81E9-6B257C61DD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3807079"/>
            <a:ext cx="18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D13D5B-EB93-4398-9CD0-CA0CEB72C3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392419"/>
            <a:ext cx="1800000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EE5D82-59C9-4805-B430-F126A9363C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9" y="3810491"/>
            <a:ext cx="1800000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472D7C-0E1A-4F99-B883-3844E44E4F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3" y="1380747"/>
            <a:ext cx="1800000" cy="180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1338657" y="323489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Grande Région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B16988-1E44-469C-8EFF-29E2BAFF4A2C}"/>
              </a:ext>
            </a:extLst>
          </p:cNvPr>
          <p:cNvSpPr txBox="1"/>
          <p:nvPr userDrawn="1"/>
        </p:nvSpPr>
        <p:spPr>
          <a:xfrm>
            <a:off x="5279128" y="323489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Luxembourg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8871601" y="3244335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Saarland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8905009" y="5598722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Rheinland-Pfalz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1338657" y="559872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Lorraine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025E12-ECB9-4D6F-8959-18553F1981CF}"/>
              </a:ext>
            </a:extLst>
          </p:cNvPr>
          <p:cNvSpPr txBox="1"/>
          <p:nvPr userDrawn="1"/>
        </p:nvSpPr>
        <p:spPr>
          <a:xfrm>
            <a:off x="5196000" y="5625270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Wallonie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2179083-D99D-4655-B4F0-C5E66D4F0C0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80948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9E0D8C6-1D13-4564-B8D7-BA840B5415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1444334"/>
            <a:ext cx="1800000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BCFDFF1-CD66-428A-ADFF-CD167625E6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410958"/>
            <a:ext cx="1800000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0F35133-985F-4D32-840E-BFD160A5EF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3" y="1399286"/>
            <a:ext cx="1800000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C0F0D71-2CF2-47FD-B1AC-7A108DE9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38108"/>
            <a:ext cx="1800000" cy="180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D66CCA2-33CE-4D2B-BB0D-8D5B4AFF46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9" y="3823330"/>
            <a:ext cx="1800000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E406A63-DCA1-403C-83B9-A4FD8D182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7" y="1457173"/>
            <a:ext cx="1800000" cy="18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C0CEAE5-D7D5-4842-ABB3-022D8ED2B7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423797"/>
            <a:ext cx="1800000" cy="18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C8D772D-65B7-4E9A-A26A-47711BCC0F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3" y="1412125"/>
            <a:ext cx="1800000" cy="1800000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08E8FE3B-3B84-4A71-BACD-D579209ECF51}"/>
              </a:ext>
            </a:extLst>
          </p:cNvPr>
          <p:cNvSpPr txBox="1">
            <a:spLocks/>
          </p:cNvSpPr>
          <p:nvPr userDrawn="1"/>
        </p:nvSpPr>
        <p:spPr>
          <a:xfrm>
            <a:off x="6096000" y="11879"/>
            <a:ext cx="6096000" cy="797611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3939030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94978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5FA1435-269C-4AE6-8F04-FE574B8C8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25269"/>
            <a:ext cx="1800000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5F21B6-DA4D-4D7A-81E9-6B257C61DD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9" y="3795231"/>
            <a:ext cx="1800000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EE5D82-59C9-4805-B430-F126A9363C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71" y="1274540"/>
            <a:ext cx="1800000" cy="180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54F326-AE1A-436A-8135-B65E7D3AA690}"/>
              </a:ext>
            </a:extLst>
          </p:cNvPr>
          <p:cNvSpPr txBox="1"/>
          <p:nvPr userDrawn="1"/>
        </p:nvSpPr>
        <p:spPr>
          <a:xfrm>
            <a:off x="9062747" y="5583463"/>
            <a:ext cx="266332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Deutschsprachige</a:t>
            </a: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Gemeinschaft </a:t>
            </a: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Belgiens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9BD331-747C-48A1-80D2-81F02A7F93C6}"/>
              </a:ext>
            </a:extLst>
          </p:cNvPr>
          <p:cNvSpPr txBox="1"/>
          <p:nvPr userDrawn="1"/>
        </p:nvSpPr>
        <p:spPr>
          <a:xfrm>
            <a:off x="5196000" y="3050225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Saarland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67E5AA-CEAE-41AB-896D-811926B4BFED}"/>
              </a:ext>
            </a:extLst>
          </p:cNvPr>
          <p:cNvSpPr txBox="1"/>
          <p:nvPr userDrawn="1"/>
        </p:nvSpPr>
        <p:spPr>
          <a:xfrm>
            <a:off x="9356271" y="3050226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Rheinland-Pfalz</a:t>
            </a:r>
            <a:endParaRPr kumimoji="0" lang="fr-FR" sz="1351" b="0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D8D6D0-D470-4F57-8833-68944FDBF396}"/>
              </a:ext>
            </a:extLst>
          </p:cNvPr>
          <p:cNvSpPr txBox="1"/>
          <p:nvPr userDrawn="1"/>
        </p:nvSpPr>
        <p:spPr>
          <a:xfrm>
            <a:off x="1035729" y="5621040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Lorraine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025E12-ECB9-4D6F-8959-18553F1981CF}"/>
              </a:ext>
            </a:extLst>
          </p:cNvPr>
          <p:cNvSpPr txBox="1"/>
          <p:nvPr userDrawn="1"/>
        </p:nvSpPr>
        <p:spPr>
          <a:xfrm>
            <a:off x="5196000" y="5622966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Wallonie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D0A874E-F651-4124-B093-981D6E927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9" y="1262769"/>
            <a:ext cx="1800000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5799292-20DA-44E9-8115-5F8B5F436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274540"/>
            <a:ext cx="1800000" cy="1800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156A80A-7D54-4424-A8E2-1EF10B284A82}"/>
              </a:ext>
            </a:extLst>
          </p:cNvPr>
          <p:cNvSpPr txBox="1"/>
          <p:nvPr userDrawn="1"/>
        </p:nvSpPr>
        <p:spPr>
          <a:xfrm>
            <a:off x="1118857" y="3105241"/>
            <a:ext cx="18000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1" b="0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Luxembourg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7F541A3-96AD-427F-A563-E0A3178C18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71" y="3832112"/>
            <a:ext cx="1800000" cy="1800000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5465C124-56AA-496E-B66A-38BA9765EDD7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90375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EDE2EB7C-758F-4AF0-B0A1-DFC2554B5AC9}"/>
              </a:ext>
            </a:extLst>
          </p:cNvPr>
          <p:cNvSpPr txBox="1">
            <a:spLocks/>
          </p:cNvSpPr>
          <p:nvPr userDrawn="1"/>
        </p:nvSpPr>
        <p:spPr>
          <a:xfrm>
            <a:off x="6096000" y="-13231"/>
            <a:ext cx="6096000" cy="875215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238490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751" y="166691"/>
            <a:ext cx="10350500" cy="430887"/>
          </a:xfrm>
        </p:spPr>
        <p:txBody>
          <a:bodyPr/>
          <a:lstStyle>
            <a:lvl1pPr>
              <a:defRPr sz="280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C923-393D-4831-8E81-75D204BB30E3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C364-9FBF-47C4-9E19-02D86CCFF75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81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64299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3D0E4FE-3F1E-4109-A713-D82EFA2D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3" y="3833701"/>
            <a:ext cx="2160000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71E60CF-7EAD-47EA-BE54-1669D839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57" y="1318656"/>
            <a:ext cx="2160000" cy="216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CD0BAF-81AC-477A-B2E6-35B348170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1320229"/>
            <a:ext cx="2160000" cy="21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5B54AB1-9167-42B3-8B2B-0ED5F03E26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833701"/>
            <a:ext cx="2160000" cy="216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A871E19-1F85-4DBA-9BEC-15A27B078F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57" y="3833701"/>
            <a:ext cx="2160000" cy="216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8276166-5217-4BB4-9982-76035540B5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3" y="1319780"/>
            <a:ext cx="2160000" cy="2160000"/>
          </a:xfrm>
          <a:prstGeom prst="rect">
            <a:avLst/>
          </a:prstGeom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98F83B47-E5B0-4F74-B6E2-9D20DC2C6680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903756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73156873-93EC-4498-9CCE-A3D202514305}"/>
              </a:ext>
            </a:extLst>
          </p:cNvPr>
          <p:cNvSpPr txBox="1">
            <a:spLocks/>
          </p:cNvSpPr>
          <p:nvPr userDrawn="1"/>
        </p:nvSpPr>
        <p:spPr>
          <a:xfrm>
            <a:off x="6096000" y="-13231"/>
            <a:ext cx="6096000" cy="875215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1885703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0" y="861984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3D0E4FE-3F1E-4109-A713-D82EFA2D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6" y="3912439"/>
            <a:ext cx="2160000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71E60CF-7EAD-47EA-BE54-1669D8396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1319780"/>
            <a:ext cx="2160000" cy="216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CD0BAF-81AC-477A-B2E6-35B348170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6" y="1319780"/>
            <a:ext cx="2160000" cy="21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5B54AB1-9167-42B3-8B2B-0ED5F03E26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912439"/>
            <a:ext cx="2160000" cy="216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DF17F9-1CD2-4DF0-865C-E5122BB3E1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31" y="3912439"/>
            <a:ext cx="2160000" cy="216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A871E19-1F85-4DBA-9BEC-15A27B078F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31" y="1322376"/>
            <a:ext cx="2160000" cy="216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9C6AF5A-90A8-4E8A-B007-21B72E7C2FF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096000" cy="866898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8EA62D1-F634-4744-90B4-490BC30EDFD2}"/>
              </a:ext>
            </a:extLst>
          </p:cNvPr>
          <p:cNvSpPr txBox="1">
            <a:spLocks/>
          </p:cNvSpPr>
          <p:nvPr userDrawn="1"/>
        </p:nvSpPr>
        <p:spPr>
          <a:xfrm>
            <a:off x="6096000" y="-13231"/>
            <a:ext cx="6096000" cy="875215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66693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</p:spTree>
    <p:extLst>
      <p:ext uri="{BB962C8B-B14F-4D97-AF65-F5344CB8AC3E}">
        <p14:creationId xmlns:p14="http://schemas.microsoft.com/office/powerpoint/2010/main" val="565223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FF99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703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FF9900"/>
          </a:solidFill>
        </p:spPr>
        <p:txBody>
          <a:bodyPr>
            <a:normAutofit/>
          </a:bodyPr>
          <a:lstStyle>
            <a:lvl1pPr marL="0" indent="0" defTabSz="538149">
              <a:tabLst>
                <a:tab pos="3695608" algn="l"/>
              </a:tabLst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677450" indent="0" algn="l">
              <a:buNone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536959" lvl="0" indent="0" algn="l" defTabSz="685698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E12A33B-CAF0-4564-A437-A99555CC0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30" y="2418"/>
            <a:ext cx="1548001" cy="15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5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FF9900"/>
          </a:solidFill>
        </p:spPr>
        <p:txBody>
          <a:bodyPr>
            <a:normAutofit/>
          </a:bodyPr>
          <a:lstStyle>
            <a:lvl1pPr marL="0" indent="0" defTabSz="538149">
              <a:tabLst>
                <a:tab pos="3695608" algn="l"/>
              </a:tabLst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FF9900"/>
          </a:solidFill>
        </p:spPr>
        <p:txBody>
          <a:bodyPr anchor="ctr">
            <a:normAutofit/>
          </a:bodyPr>
          <a:lstStyle>
            <a:lvl1pPr marL="677450" indent="0" algn="l">
              <a:buNone/>
              <a:defRPr lang="de-DE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536959" lvl="0" indent="0" algn="l" defTabSz="685698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372CA7-82BD-42F9-BC40-37C6EEDD0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3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D1BB1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1BB10"/>
              </a:buClr>
              <a:defRPr/>
            </a:lvl1pPr>
            <a:lvl2pPr>
              <a:buClr>
                <a:srgbClr val="D1BB10"/>
              </a:buClr>
              <a:defRPr/>
            </a:lvl2pPr>
            <a:lvl3pPr>
              <a:buClr>
                <a:srgbClr val="D1BB10"/>
              </a:buClr>
              <a:defRPr/>
            </a:lvl3pPr>
            <a:lvl4pPr>
              <a:buClr>
                <a:srgbClr val="D1BB10"/>
              </a:buClr>
              <a:defRPr/>
            </a:lvl4pPr>
            <a:lvl5pPr>
              <a:buClr>
                <a:srgbClr val="D1BB10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D1BB10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7B4CFD-6BB2-4883-8E9B-F40DCA07E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73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D1BB1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1BB10"/>
              </a:buClr>
              <a:defRPr/>
            </a:lvl1pPr>
            <a:lvl2pPr>
              <a:buClr>
                <a:srgbClr val="D1BB10"/>
              </a:buClr>
              <a:defRPr/>
            </a:lvl2pPr>
            <a:lvl3pPr>
              <a:buClr>
                <a:srgbClr val="D1BB10"/>
              </a:buClr>
              <a:defRPr/>
            </a:lvl3pPr>
            <a:lvl4pPr>
              <a:buClr>
                <a:srgbClr val="D1BB10"/>
              </a:buClr>
              <a:defRPr/>
            </a:lvl4pPr>
            <a:lvl5pPr>
              <a:buClr>
                <a:srgbClr val="D1BB10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D1BB10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EC2C90-4900-4FF3-BDD5-8D211525F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2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7D559A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D559A"/>
              </a:buClr>
              <a:defRPr/>
            </a:lvl1pPr>
            <a:lvl2pPr>
              <a:buClr>
                <a:srgbClr val="7D559A"/>
              </a:buClr>
              <a:defRPr/>
            </a:lvl2pPr>
            <a:lvl3pPr>
              <a:buClr>
                <a:srgbClr val="7D559A"/>
              </a:buClr>
              <a:defRPr/>
            </a:lvl3pPr>
            <a:lvl4pPr>
              <a:buClr>
                <a:srgbClr val="7D559A"/>
              </a:buClr>
              <a:defRPr/>
            </a:lvl4pPr>
            <a:lvl5pPr>
              <a:buClr>
                <a:srgbClr val="7D559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7D559A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C002D0-6E9B-48E5-ADD1-E8B3FF5F3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72" y="-1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51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7D559A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D559A"/>
              </a:buClr>
              <a:defRPr/>
            </a:lvl1pPr>
            <a:lvl2pPr>
              <a:buClr>
                <a:srgbClr val="7D559A"/>
              </a:buClr>
              <a:defRPr/>
            </a:lvl2pPr>
            <a:lvl3pPr>
              <a:buClr>
                <a:srgbClr val="7D559A"/>
              </a:buClr>
              <a:defRPr/>
            </a:lvl3pPr>
            <a:lvl4pPr>
              <a:buClr>
                <a:srgbClr val="7D559A"/>
              </a:buClr>
              <a:defRPr/>
            </a:lvl4pPr>
            <a:lvl5pPr>
              <a:buClr>
                <a:srgbClr val="7D559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7D559A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D3DBEE-EED5-487A-9E19-10100CD20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6027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08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CC515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5154"/>
              </a:buClr>
              <a:defRPr/>
            </a:lvl1pPr>
            <a:lvl2pPr>
              <a:buClr>
                <a:srgbClr val="CC5154"/>
              </a:buClr>
              <a:defRPr/>
            </a:lvl2pPr>
            <a:lvl3pPr>
              <a:buClr>
                <a:srgbClr val="CC5154"/>
              </a:buClr>
              <a:defRPr/>
            </a:lvl3pPr>
            <a:lvl4pPr>
              <a:buClr>
                <a:srgbClr val="CC5154"/>
              </a:buClr>
              <a:defRPr/>
            </a:lvl4pPr>
            <a:lvl5pPr>
              <a:buClr>
                <a:srgbClr val="CC515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CC515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5DE1A5-8B30-4210-8DA7-CC965C83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-188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99BC-6CAE-484E-9CA0-1FEAEC153F78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6F81-DBF1-446C-B7AE-4609BBF0EB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12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CC515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5154"/>
              </a:buClr>
              <a:defRPr/>
            </a:lvl1pPr>
            <a:lvl2pPr>
              <a:buClr>
                <a:srgbClr val="CC5154"/>
              </a:buClr>
              <a:defRPr/>
            </a:lvl2pPr>
            <a:lvl3pPr>
              <a:buClr>
                <a:srgbClr val="CC5154"/>
              </a:buClr>
              <a:defRPr/>
            </a:lvl3pPr>
            <a:lvl4pPr>
              <a:buClr>
                <a:srgbClr val="CC5154"/>
              </a:buClr>
              <a:defRPr/>
            </a:lvl4pPr>
            <a:lvl5pPr>
              <a:buClr>
                <a:srgbClr val="CC515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CC515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B7B338-A2C8-4F99-9CC6-E7585ED4C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36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A38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A384"/>
              </a:buClr>
              <a:defRPr/>
            </a:lvl1pPr>
            <a:lvl2pPr>
              <a:buClr>
                <a:srgbClr val="4CA384"/>
              </a:buClr>
              <a:defRPr/>
            </a:lvl2pPr>
            <a:lvl3pPr>
              <a:buClr>
                <a:srgbClr val="4CA384"/>
              </a:buClr>
              <a:defRPr/>
            </a:lvl3pPr>
            <a:lvl4pPr>
              <a:buClr>
                <a:srgbClr val="4CA384"/>
              </a:buClr>
              <a:defRPr/>
            </a:lvl4pPr>
            <a:lvl5pPr>
              <a:buClr>
                <a:srgbClr val="4CA38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A38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3FB030-77AD-4A71-AB57-07006576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28" y="2562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9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A38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A384"/>
              </a:buClr>
              <a:defRPr/>
            </a:lvl1pPr>
            <a:lvl2pPr>
              <a:buClr>
                <a:srgbClr val="4CA384"/>
              </a:buClr>
              <a:defRPr/>
            </a:lvl2pPr>
            <a:lvl3pPr>
              <a:buClr>
                <a:srgbClr val="4CA384"/>
              </a:buClr>
              <a:defRPr/>
            </a:lvl3pPr>
            <a:lvl4pPr>
              <a:buClr>
                <a:srgbClr val="4CA384"/>
              </a:buClr>
              <a:defRPr/>
            </a:lvl4pPr>
            <a:lvl5pPr>
              <a:buClr>
                <a:srgbClr val="4CA384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A384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D6D08E-9FDE-4AB4-AD56-EEEA3B40E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6027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6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71A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71A3"/>
              </a:buClr>
              <a:defRPr/>
            </a:lvl1pPr>
            <a:lvl2pPr>
              <a:buClr>
                <a:srgbClr val="4C71A3"/>
              </a:buClr>
              <a:defRPr/>
            </a:lvl2pPr>
            <a:lvl3pPr>
              <a:buClr>
                <a:srgbClr val="4C71A3"/>
              </a:buClr>
              <a:defRPr/>
            </a:lvl3pPr>
            <a:lvl4pPr>
              <a:buClr>
                <a:srgbClr val="4C71A3"/>
              </a:buClr>
              <a:defRPr/>
            </a:lvl4pPr>
            <a:lvl5pPr>
              <a:buClr>
                <a:srgbClr val="4C71A3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71A3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5644801-9CC4-40B8-94F2-0C003F20E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0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4C71A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71A3"/>
              </a:buClr>
              <a:defRPr/>
            </a:lvl1pPr>
            <a:lvl2pPr>
              <a:buClr>
                <a:srgbClr val="4C71A3"/>
              </a:buClr>
              <a:defRPr/>
            </a:lvl2pPr>
            <a:lvl3pPr>
              <a:buClr>
                <a:srgbClr val="4C71A3"/>
              </a:buClr>
              <a:defRPr/>
            </a:lvl3pPr>
            <a:lvl4pPr>
              <a:buClr>
                <a:srgbClr val="4C71A3"/>
              </a:buClr>
              <a:defRPr/>
            </a:lvl4pPr>
            <a:lvl5pPr>
              <a:buClr>
                <a:srgbClr val="4C71A3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4C71A3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5FD92F-6B4D-49CC-931C-E935ECBA7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6027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2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62A7D6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2A7D6"/>
              </a:buClr>
              <a:defRPr/>
            </a:lvl1pPr>
            <a:lvl2pPr>
              <a:buClr>
                <a:srgbClr val="62A7D6"/>
              </a:buClr>
              <a:defRPr/>
            </a:lvl2pPr>
            <a:lvl3pPr>
              <a:buClr>
                <a:srgbClr val="62A7D6"/>
              </a:buClr>
              <a:defRPr/>
            </a:lvl3pPr>
            <a:lvl4pPr>
              <a:buClr>
                <a:srgbClr val="62A7D6"/>
              </a:buClr>
              <a:defRPr/>
            </a:lvl4pPr>
            <a:lvl5pPr>
              <a:buClr>
                <a:srgbClr val="62A7D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62A7D6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79D349-8F0B-45C2-B785-639AC0FBF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64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  <a:solidFill>
            <a:srgbClr val="62A7D6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2A7D6"/>
              </a:buClr>
              <a:defRPr/>
            </a:lvl1pPr>
            <a:lvl2pPr>
              <a:buClr>
                <a:srgbClr val="62A7D6"/>
              </a:buClr>
              <a:defRPr/>
            </a:lvl2pPr>
            <a:lvl3pPr>
              <a:buClr>
                <a:srgbClr val="62A7D6"/>
              </a:buClr>
              <a:defRPr/>
            </a:lvl3pPr>
            <a:lvl4pPr>
              <a:buClr>
                <a:srgbClr val="62A7D6"/>
              </a:buClr>
              <a:defRPr/>
            </a:lvl4pPr>
            <a:lvl5pPr>
              <a:buClr>
                <a:srgbClr val="62A7D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CFE50-0D33-4154-8023-9EAE664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4105E-F7C0-45B5-90AA-F4FBDBF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  <a:solidFill>
            <a:srgbClr val="62A7D6"/>
          </a:solidFill>
        </p:spPr>
        <p:txBody>
          <a:bodyPr anchor="ctr">
            <a:normAutofit/>
          </a:bodyPr>
          <a:lstStyle>
            <a:lvl1pPr marL="536959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8A8270-074A-4C23-9422-6BE0E8693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2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2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46B047-641A-4DFA-889D-D58CD5977B2A}"/>
              </a:ext>
            </a:extLst>
          </p:cNvPr>
          <p:cNvCxnSpPr>
            <a:cxnSpLocks/>
          </p:cNvCxnSpPr>
          <p:nvPr userDrawn="1"/>
        </p:nvCxnSpPr>
        <p:spPr>
          <a:xfrm>
            <a:off x="838206" y="1053492"/>
            <a:ext cx="47738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C4E7FB7-8829-4933-80FB-0CA8D7CC6E20}"/>
              </a:ext>
            </a:extLst>
          </p:cNvPr>
          <p:cNvSpPr txBox="1">
            <a:spLocks/>
          </p:cNvSpPr>
          <p:nvPr userDrawn="1"/>
        </p:nvSpPr>
        <p:spPr>
          <a:xfrm>
            <a:off x="6422814" y="144533"/>
            <a:ext cx="4897583" cy="1178663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Contenu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256590A-25EA-451C-B33E-F0AE7EFFA2D5}"/>
              </a:ext>
            </a:extLst>
          </p:cNvPr>
          <p:cNvCxnSpPr>
            <a:cxnSpLocks/>
          </p:cNvCxnSpPr>
          <p:nvPr userDrawn="1"/>
        </p:nvCxnSpPr>
        <p:spPr>
          <a:xfrm>
            <a:off x="6579926" y="1053492"/>
            <a:ext cx="47738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896B89-90D3-4CD4-8266-630C5F057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16053"/>
            <a:ext cx="4773613" cy="4868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6B753AFB-C4B6-43DA-8CEE-BAB0AFD73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2548" y="1416053"/>
            <a:ext cx="4773613" cy="4868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36414BD-2943-4167-8FA1-D271098E46E8}"/>
              </a:ext>
            </a:extLst>
          </p:cNvPr>
          <p:cNvSpPr txBox="1">
            <a:spLocks/>
          </p:cNvSpPr>
          <p:nvPr userDrawn="1"/>
        </p:nvSpPr>
        <p:spPr>
          <a:xfrm>
            <a:off x="776355" y="141121"/>
            <a:ext cx="4897583" cy="1178663"/>
          </a:xfrm>
          <a:prstGeom prst="rect">
            <a:avLst/>
          </a:prstGeom>
        </p:spPr>
        <p:txBody>
          <a:bodyPr vert="horz" lIns="0" tIns="34291" rIns="81000" bIns="34291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837F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837F7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11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F069C-8A99-4A9C-93B7-C317579B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4492B-9817-4183-A82E-197E89CB1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6D40E-B515-4745-832B-3D5B872E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757BB-64A6-430E-8CEB-A146858B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6B3B98-0E0A-4068-B122-60C14BBC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5382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5EACA-5157-424A-9557-317E5ABC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121E3-23AF-4E4E-9807-6F9B832F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C2DCFB-B463-42A5-BE44-9D3D59F1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BD8CB4-0B85-4E9B-861C-DF17F9C1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709B9C-4773-47F5-926D-136F7E98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6FD03F-79A6-465D-A405-6F71178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565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5F0749D-49A5-4B7E-8256-D86612EB80A2}"/>
              </a:ext>
            </a:extLst>
          </p:cNvPr>
          <p:cNvSpPr txBox="1">
            <a:spLocks/>
          </p:cNvSpPr>
          <p:nvPr userDrawn="1"/>
        </p:nvSpPr>
        <p:spPr>
          <a:xfrm>
            <a:off x="-15" y="-1"/>
            <a:ext cx="12192000" cy="6858000"/>
          </a:xfrm>
          <a:prstGeom prst="rect">
            <a:avLst/>
          </a:prstGeom>
          <a:solidFill>
            <a:srgbClr val="FF9900"/>
          </a:solidFill>
        </p:spPr>
        <p:txBody>
          <a:bodyPr vert="horz" lIns="68580" tIns="34291" rIns="68580" bIns="34291" rtlCol="0" anchor="t">
            <a:normAutofit/>
          </a:bodyPr>
          <a:lstStyle>
            <a:lvl1pPr marL="252000" indent="0" algn="l" defTabSz="914286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8995" marR="0" lvl="0" indent="0" algn="l" defTabSz="685698" rtl="0" eaLnBrk="1" fontAlgn="auto" latinLnBrk="0" hangingPunct="1">
              <a:lnSpc>
                <a:spcPct val="150000"/>
              </a:lnSpc>
              <a:spcBef>
                <a:spcPts val="13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8B48A-9F16-40A6-A60D-0393CE2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5987" cy="1270660"/>
          </a:xfrm>
        </p:spPr>
        <p:txBody>
          <a:bodyPr/>
          <a:lstStyle>
            <a:lvl1pPr marL="133347" indent="0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787C6-D1FC-4A29-97A7-C8BA6D6B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F0AD1DF-C1AB-4230-95CF-9334A8842BA0}"/>
              </a:ext>
            </a:extLst>
          </p:cNvPr>
          <p:cNvGrpSpPr/>
          <p:nvPr userDrawn="1"/>
        </p:nvGrpSpPr>
        <p:grpSpPr>
          <a:xfrm>
            <a:off x="5228726" y="6408123"/>
            <a:ext cx="1734561" cy="219291"/>
            <a:chOff x="8001788" y="4099239"/>
            <a:chExt cx="1734554" cy="21929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687B286-B096-43EC-B02B-BEE3FCC0C385}"/>
                </a:ext>
              </a:extLst>
            </p:cNvPr>
            <p:cNvSpPr txBox="1"/>
            <p:nvPr/>
          </p:nvSpPr>
          <p:spPr>
            <a:xfrm>
              <a:off x="8869065" y="4099239"/>
              <a:ext cx="867277" cy="21929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8722864-4AA5-409E-9E43-8484AA5CA0AA}"/>
                </a:ext>
              </a:extLst>
            </p:cNvPr>
            <p:cNvSpPr txBox="1"/>
            <p:nvPr/>
          </p:nvSpPr>
          <p:spPr>
            <a:xfrm>
              <a:off x="8001788" y="4099239"/>
              <a:ext cx="867263" cy="21929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DB6E8F-A28F-4DA2-B664-BCE895BE4768}"/>
              </a:ext>
            </a:extLst>
          </p:cNvPr>
          <p:cNvGrpSpPr/>
          <p:nvPr userDrawn="1"/>
        </p:nvGrpSpPr>
        <p:grpSpPr>
          <a:xfrm>
            <a:off x="5228720" y="6377345"/>
            <a:ext cx="1679848" cy="323165"/>
            <a:chOff x="7989674" y="4994741"/>
            <a:chExt cx="1679848" cy="32316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C9A753C-24F9-42FF-BCCF-029EEB8BA361}"/>
                </a:ext>
              </a:extLst>
            </p:cNvPr>
            <p:cNvSpPr txBox="1"/>
            <p:nvPr/>
          </p:nvSpPr>
          <p:spPr>
            <a:xfrm>
              <a:off x="8895445" y="4994741"/>
              <a:ext cx="77407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1" u="none" strike="noStrike" kern="1200" cap="none" spc="151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OIE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3CBC420-61C6-4421-9239-5D0D56DA9677}"/>
                </a:ext>
              </a:extLst>
            </p:cNvPr>
            <p:cNvSpPr txBox="1"/>
            <p:nvPr/>
          </p:nvSpPr>
          <p:spPr>
            <a:xfrm>
              <a:off x="7989674" y="4994741"/>
              <a:ext cx="86726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151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IBA</a:t>
              </a:r>
            </a:p>
          </p:txBody>
        </p:sp>
      </p:grp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FE00A8-F445-4746-A186-8F45E19A2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7" y="0"/>
            <a:ext cx="6096015" cy="1270000"/>
          </a:xfrm>
        </p:spPr>
        <p:txBody>
          <a:bodyPr anchor="ctr"/>
          <a:lstStyle>
            <a:lvl1pPr marL="133347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088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8512E-7F1C-4336-926F-0912962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A27B5F-8A4F-4B58-A2FD-0934AADF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9" indent="0">
              <a:buNone/>
              <a:defRPr sz="1500" b="1"/>
            </a:lvl2pPr>
            <a:lvl3pPr marL="685698" indent="0">
              <a:buNone/>
              <a:defRPr sz="1351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6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9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5A2FFB-ED2B-4621-85A6-304D1C8A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726DEC-0339-4B4F-AF0F-7BF4CD9BE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9" indent="0">
              <a:buNone/>
              <a:defRPr sz="1500" b="1"/>
            </a:lvl2pPr>
            <a:lvl3pPr marL="685698" indent="0">
              <a:buNone/>
              <a:defRPr sz="1351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6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9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E5ACDB-5D5A-4E04-BB5C-722132A7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441469-A60E-4D32-90D1-A47EF771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54C0C9-839C-4882-813E-5F46C832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77CFB0-1056-4BC9-8CA0-7A9585D6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8743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0DEB6-3FD2-4FE3-BAB4-23D5FB7F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4D36B6-D677-4394-9A98-1854BC5A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1180E3-BB17-449A-947C-582BC026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107532-1997-41B7-8FAA-2D181B1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2420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71EABB-8BCB-4AF7-B254-40961C96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DE1F27-8F6D-4793-94E3-4F874553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5802FA-39FB-4A98-A2BB-A64DFE68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4295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30F20-24DD-4296-A55E-0AC0A91D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DB74A-A7A5-4A36-A192-66F91943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F1A185-411A-4C3F-8421-6E7CF2506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9" indent="0">
              <a:buNone/>
              <a:defRPr sz="1051"/>
            </a:lvl2pPr>
            <a:lvl3pPr marL="685698" indent="0">
              <a:buNone/>
              <a:defRPr sz="900"/>
            </a:lvl3pPr>
            <a:lvl4pPr marL="1028548" indent="0">
              <a:buNone/>
              <a:defRPr sz="751"/>
            </a:lvl4pPr>
            <a:lvl5pPr marL="1371396" indent="0">
              <a:buNone/>
              <a:defRPr sz="751"/>
            </a:lvl5pPr>
            <a:lvl6pPr marL="1714246" indent="0">
              <a:buNone/>
              <a:defRPr sz="751"/>
            </a:lvl6pPr>
            <a:lvl7pPr marL="2057093" indent="0">
              <a:buNone/>
              <a:defRPr sz="751"/>
            </a:lvl7pPr>
            <a:lvl8pPr marL="2399940" indent="0">
              <a:buNone/>
              <a:defRPr sz="751"/>
            </a:lvl8pPr>
            <a:lvl9pPr marL="2742789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36FB12-1B02-460C-850C-98FA7FC7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8C86BA-6C1B-4477-9C0F-5070657D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6558F9-9505-481B-B5EF-984A53EF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2368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F0689-78DC-4896-A126-6BC3EF48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A6C3EB-D515-489E-A84C-4CDF1B0BA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49" indent="0">
              <a:buNone/>
              <a:defRPr sz="2100"/>
            </a:lvl2pPr>
            <a:lvl3pPr marL="685698" indent="0">
              <a:buNone/>
              <a:defRPr sz="1800"/>
            </a:lvl3pPr>
            <a:lvl4pPr marL="1028548" indent="0">
              <a:buNone/>
              <a:defRPr sz="1500"/>
            </a:lvl4pPr>
            <a:lvl5pPr marL="1371396" indent="0">
              <a:buNone/>
              <a:defRPr sz="1500"/>
            </a:lvl5pPr>
            <a:lvl6pPr marL="1714246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9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6A1104-2CEB-4C1F-8D76-A8D86A8C7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9" indent="0">
              <a:buNone/>
              <a:defRPr sz="1051"/>
            </a:lvl2pPr>
            <a:lvl3pPr marL="685698" indent="0">
              <a:buNone/>
              <a:defRPr sz="900"/>
            </a:lvl3pPr>
            <a:lvl4pPr marL="1028548" indent="0">
              <a:buNone/>
              <a:defRPr sz="751"/>
            </a:lvl4pPr>
            <a:lvl5pPr marL="1371396" indent="0">
              <a:buNone/>
              <a:defRPr sz="751"/>
            </a:lvl5pPr>
            <a:lvl6pPr marL="1714246" indent="0">
              <a:buNone/>
              <a:defRPr sz="751"/>
            </a:lvl6pPr>
            <a:lvl7pPr marL="2057093" indent="0">
              <a:buNone/>
              <a:defRPr sz="751"/>
            </a:lvl7pPr>
            <a:lvl8pPr marL="2399940" indent="0">
              <a:buNone/>
              <a:defRPr sz="751"/>
            </a:lvl8pPr>
            <a:lvl9pPr marL="2742789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26E65-F785-40F8-B558-93B51225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BB7FB5-49AA-4887-BE01-399FFFCD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27FA82-DBFE-4442-9481-10A7E96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8554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0215F-D274-4940-AA9D-98A5D3CE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12DE9F-B906-4E9F-97FC-4F74017C9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9FEF88-5BC8-4203-A682-1064B627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D9ED1C-0C40-4569-A8CC-632836C9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E0203-7C03-4E6C-8B56-DCF5D77B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8857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2DDAD5-3E37-4C73-A6DF-444EAC8F7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927FE1-BA9F-4082-A310-E12790560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FF2E8-A532-43E7-ACD4-1A601374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27DA280-E7AA-4DE6-8CFF-E1F3F557DEF9}" type="datetimeFigureOut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05/12/2022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C2206-5C3E-49D0-92CB-45C77B0B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A59BA9-C0BD-422C-A241-8F603FDB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74A98A0-1149-41C6-901D-9A406560CE44}" type="slidenum">
              <a:rPr lang="fr-FR" sz="1351" smtClean="0">
                <a:solidFill>
                  <a:srgbClr val="FFFFFF"/>
                </a:solidFill>
                <a:latin typeface="Calibri" panose="020F0502020204030204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351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7017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84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810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3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44B54-02C9-4952-9FBF-30593EA7F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4" y="4"/>
            <a:ext cx="12192000" cy="1272619"/>
          </a:xfrm>
          <a:solidFill>
            <a:srgbClr val="FF9900"/>
          </a:solidFill>
        </p:spPr>
        <p:txBody>
          <a:bodyPr anchor="t">
            <a:normAutofit/>
          </a:bodyPr>
          <a:lstStyle>
            <a:lvl1pPr marL="188995" indent="0" algn="l">
              <a:lnSpc>
                <a:spcPct val="150000"/>
              </a:lnSpc>
              <a:spcBef>
                <a:spcPts val="1351"/>
              </a:spcBef>
              <a:spcAft>
                <a:spcPts val="0"/>
              </a:spcAft>
              <a:defRPr sz="225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211CA8F-4484-4A58-85DA-B604F987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7" y="1626922"/>
            <a:ext cx="11510127" cy="434150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4464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6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4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72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0357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06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20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93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A32563-AB16-AC48-8B1F-A1F6DCC709F9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D3D5CB2-F095-5443-9CE5-4BB900802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03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7187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6BCD-4E79-4082-B090-BF4F3CCE6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"/>
            <a:ext cx="12192000" cy="794095"/>
          </a:xfrm>
        </p:spPr>
        <p:txBody>
          <a:bodyPr/>
          <a:lstStyle>
            <a:lvl1pPr marL="266693" indent="0">
              <a:defRPr/>
            </a:lvl1pPr>
          </a:lstStyle>
          <a:p>
            <a:r>
              <a:rPr lang="de-DE" dirty="0"/>
              <a:t>IBA Icons</a:t>
            </a:r>
            <a:endParaRPr lang="fr-FR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CE7B8-E0D1-4FC0-A6FE-D6E074BAC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47" y="2725165"/>
            <a:ext cx="1800000" cy="18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0BE596-1F8F-4F15-A201-BAA651B45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67" y="2725165"/>
            <a:ext cx="1800000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71AC9D-88EC-49A1-B04A-64061D004D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44" y="794096"/>
            <a:ext cx="18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80310AD-C69F-47FE-B813-BC5D43CF4B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61" y="4525165"/>
            <a:ext cx="1800000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5D0EA3-33E4-458E-B1CC-3D6200F27B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31" y="2725165"/>
            <a:ext cx="1800000" cy="18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6360B3E-5957-4CAB-A170-C89E744B6B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11" y="794096"/>
            <a:ext cx="1800000" cy="18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57FBEDB-7B44-4312-86B7-B272142D10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9" y="2691586"/>
            <a:ext cx="1800000" cy="18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DBB2436-AC87-4BE9-9C48-7F26AEE054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8" y="2725165"/>
            <a:ext cx="1800000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95A26D-8F90-4C37-B367-4197DE4E07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05" y="831546"/>
            <a:ext cx="1800000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2EA356-BE94-4363-9EAF-5EA02D0005B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41" y="4525165"/>
            <a:ext cx="1800000" cy="180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ABC56A6-B1ED-47AB-A4BF-9C1D8DF76D8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67" y="794096"/>
            <a:ext cx="1800000" cy="18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9759E5E-DD67-4F34-AF85-85E10B6A05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7" y="831546"/>
            <a:ext cx="1800000" cy="18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59B0D35-BC18-4668-83EC-0935EFD2A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569" y="2762615"/>
            <a:ext cx="1800000" cy="18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7F64ABE-EAE7-46AA-A0B2-1EF0CB530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7" y="831546"/>
            <a:ext cx="1800000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B013083-678A-45B6-AE01-B537478001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2" y="831546"/>
            <a:ext cx="1800000" cy="18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C5E2F64-FFE3-4579-8FD1-8B1D21EE46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7" y="868996"/>
            <a:ext cx="1800000" cy="180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DE8CD15-5219-4444-90AC-FA29015195A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8" y="831546"/>
            <a:ext cx="1800000" cy="18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8EF6D89-9809-49B8-91D2-F8BC9702BF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" y="868996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2C177E-1F4E-450F-BF3E-9229FC770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9" y="2687715"/>
            <a:ext cx="1800000" cy="180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0CFDC8A-C56F-420B-8EE3-F5F35DC5AE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8" y="2721294"/>
            <a:ext cx="1800000" cy="180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5D3BBCD-F201-419C-A8C6-E5D417740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569" y="2758744"/>
            <a:ext cx="1800000" cy="180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29F09F8-9D7C-41C7-9071-016C7B68CF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7" y="827675"/>
            <a:ext cx="1800000" cy="180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F349709-D760-478F-9CCA-00DCD058D0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2" y="827675"/>
            <a:ext cx="1800000" cy="180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C2B124B-F208-4BC8-803A-E4745A45C59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7" y="865125"/>
            <a:ext cx="1800000" cy="180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87B777E-E099-43F4-84D6-665499CDA2D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8" y="827675"/>
            <a:ext cx="1800000" cy="180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4C51C64-DE63-4CA6-94E5-FA150983B1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" y="86512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892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341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3858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889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89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92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46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9181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86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8901A60-6888-964B-BAA6-BA404AE3070D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286DCE9-2566-4F4A-9549-8346F39138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0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4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4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Holder 2"/>
          <p:cNvSpPr>
            <a:spLocks noGrp="1"/>
          </p:cNvSpPr>
          <p:nvPr>
            <p:ph type="title"/>
          </p:nvPr>
        </p:nvSpPr>
        <p:spPr bwMode="auto">
          <a:xfrm>
            <a:off x="646387" y="1066802"/>
            <a:ext cx="1035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lb-LU" altLang="lb-LU" smtClean="0"/>
          </a:p>
        </p:txBody>
      </p:sp>
      <p:sp>
        <p:nvSpPr>
          <p:cNvPr id="1031" name="Holder 3"/>
          <p:cNvSpPr>
            <a:spLocks noGrp="1"/>
          </p:cNvSpPr>
          <p:nvPr>
            <p:ph type="body" idx="1"/>
          </p:nvPr>
        </p:nvSpPr>
        <p:spPr bwMode="auto">
          <a:xfrm>
            <a:off x="770468" y="2049465"/>
            <a:ext cx="10651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lb-LU" altLang="lb-L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435" y="6378577"/>
            <a:ext cx="3903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7"/>
            <a:ext cx="2804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9983D3-6018-48AE-A35B-2EEDB5A3A546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819" y="6378577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075E26-8D23-4309-84D9-A1AC0E63FFB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2" r:id="rId3"/>
    <p:sldLayoutId id="2147483651" r:id="rId4"/>
    <p:sldLayoutId id="2147483652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23EDAD-3039-484D-B903-BC1432D0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82" y="377127"/>
            <a:ext cx="5420412" cy="128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BB475-CDB8-46E4-9CBF-F8339C67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7" y="1825628"/>
            <a:ext cx="11510127" cy="419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5FBB4B8-B0EB-4A4A-8FC0-052C2A3C0AD8}"/>
              </a:ext>
            </a:extLst>
          </p:cNvPr>
          <p:cNvGrpSpPr/>
          <p:nvPr userDrawn="1"/>
        </p:nvGrpSpPr>
        <p:grpSpPr>
          <a:xfrm>
            <a:off x="5211743" y="6358538"/>
            <a:ext cx="1679848" cy="323165"/>
            <a:chOff x="7989674" y="4994741"/>
            <a:chExt cx="1679848" cy="323165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D9B9EEC-CF19-469B-B9D3-9773C4516CF8}"/>
                </a:ext>
              </a:extLst>
            </p:cNvPr>
            <p:cNvSpPr txBox="1"/>
            <p:nvPr/>
          </p:nvSpPr>
          <p:spPr>
            <a:xfrm>
              <a:off x="8895445" y="4994741"/>
              <a:ext cx="77407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1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OIE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8E05E8F-ABC4-4363-8E74-C5A2BAAEB6D7}"/>
                </a:ext>
              </a:extLst>
            </p:cNvPr>
            <p:cNvSpPr txBox="1"/>
            <p:nvPr/>
          </p:nvSpPr>
          <p:spPr>
            <a:xfrm>
              <a:off x="7989674" y="4994741"/>
              <a:ext cx="86726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IBA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8418DC-675B-428E-8010-47103AF81097}"/>
              </a:ext>
            </a:extLst>
          </p:cNvPr>
          <p:cNvGrpSpPr/>
          <p:nvPr userDrawn="1"/>
        </p:nvGrpSpPr>
        <p:grpSpPr>
          <a:xfrm>
            <a:off x="5245718" y="6389316"/>
            <a:ext cx="1734561" cy="219291"/>
            <a:chOff x="8001788" y="4099239"/>
            <a:chExt cx="1734554" cy="21929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2563ED7-747E-4720-BAE1-22FD44DFC7D6}"/>
                </a:ext>
              </a:extLst>
            </p:cNvPr>
            <p:cNvSpPr txBox="1"/>
            <p:nvPr/>
          </p:nvSpPr>
          <p:spPr>
            <a:xfrm>
              <a:off x="8001788" y="4099239"/>
              <a:ext cx="867263" cy="21929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4C37F69-86EB-4A0A-8BB0-45E95389912D}"/>
                </a:ext>
              </a:extLst>
            </p:cNvPr>
            <p:cNvSpPr txBox="1"/>
            <p:nvPr/>
          </p:nvSpPr>
          <p:spPr>
            <a:xfrm>
              <a:off x="8869065" y="4099239"/>
              <a:ext cx="867277" cy="219291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5EF0A44-8D24-42C9-8F14-F3A1897EC81A}"/>
              </a:ext>
            </a:extLst>
          </p:cNvPr>
          <p:cNvGrpSpPr/>
          <p:nvPr userDrawn="1"/>
        </p:nvGrpSpPr>
        <p:grpSpPr>
          <a:xfrm>
            <a:off x="5276664" y="6358538"/>
            <a:ext cx="1673480" cy="323165"/>
            <a:chOff x="7989674" y="4994741"/>
            <a:chExt cx="1673480" cy="323165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E3BF812-9DBF-4BBD-BAB4-6C65641C5211}"/>
                </a:ext>
              </a:extLst>
            </p:cNvPr>
            <p:cNvSpPr txBox="1"/>
            <p:nvPr/>
          </p:nvSpPr>
          <p:spPr>
            <a:xfrm>
              <a:off x="8895446" y="4994741"/>
              <a:ext cx="767708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1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OIE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91D4B73-9DC2-4D56-894B-608446A6691A}"/>
                </a:ext>
              </a:extLst>
            </p:cNvPr>
            <p:cNvSpPr txBox="1"/>
            <p:nvPr/>
          </p:nvSpPr>
          <p:spPr>
            <a:xfrm>
              <a:off x="7989674" y="4994741"/>
              <a:ext cx="860131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40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</p:sldLayoutIdLst>
  <p:timing>
    <p:tnLst>
      <p:par>
        <p:cTn id="1" dur="indefinite" restart="never" nodeType="tmRoot"/>
      </p:par>
    </p:tnLst>
  </p:timing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1"/>
        </a:spcBef>
        <a:buClr>
          <a:srgbClr val="FF9900"/>
        </a:buClr>
        <a:buFont typeface="Arial" panose="020B0604020202020204" pitchFamily="34" charset="0"/>
        <a:buChar char="►"/>
        <a:defRPr sz="21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76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5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351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19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351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8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6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23EDAD-3039-484D-B903-BC1432D0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7" y="365132"/>
            <a:ext cx="5420412" cy="128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BB475-CDB8-46E4-9CBF-F8339C67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7" y="1825628"/>
            <a:ext cx="11510127" cy="419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5FBB4B8-B0EB-4A4A-8FC0-052C2A3C0AD8}"/>
              </a:ext>
            </a:extLst>
          </p:cNvPr>
          <p:cNvGrpSpPr/>
          <p:nvPr userDrawn="1"/>
        </p:nvGrpSpPr>
        <p:grpSpPr>
          <a:xfrm>
            <a:off x="5211743" y="6358538"/>
            <a:ext cx="1679848" cy="323165"/>
            <a:chOff x="7989674" y="4994741"/>
            <a:chExt cx="1679848" cy="323165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D9B9EEC-CF19-469B-B9D3-9773C4516CF8}"/>
                </a:ext>
              </a:extLst>
            </p:cNvPr>
            <p:cNvSpPr txBox="1"/>
            <p:nvPr/>
          </p:nvSpPr>
          <p:spPr>
            <a:xfrm>
              <a:off x="8895445" y="4994741"/>
              <a:ext cx="77407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1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OIE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8E05E8F-ABC4-4363-8E74-C5A2BAAEB6D7}"/>
                </a:ext>
              </a:extLst>
            </p:cNvPr>
            <p:cNvSpPr txBox="1"/>
            <p:nvPr/>
          </p:nvSpPr>
          <p:spPr>
            <a:xfrm>
              <a:off x="7989674" y="4994741"/>
              <a:ext cx="867267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IBA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8418DC-675B-428E-8010-47103AF81097}"/>
              </a:ext>
            </a:extLst>
          </p:cNvPr>
          <p:cNvGrpSpPr/>
          <p:nvPr userDrawn="1"/>
        </p:nvGrpSpPr>
        <p:grpSpPr>
          <a:xfrm>
            <a:off x="5245718" y="6389316"/>
            <a:ext cx="1734561" cy="219291"/>
            <a:chOff x="8001788" y="4099239"/>
            <a:chExt cx="1734554" cy="21929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2563ED7-747E-4720-BAE1-22FD44DFC7D6}"/>
                </a:ext>
              </a:extLst>
            </p:cNvPr>
            <p:cNvSpPr txBox="1"/>
            <p:nvPr/>
          </p:nvSpPr>
          <p:spPr>
            <a:xfrm>
              <a:off x="8001788" y="4099239"/>
              <a:ext cx="867263" cy="21929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4C37F69-86EB-4A0A-8BB0-45E95389912D}"/>
                </a:ext>
              </a:extLst>
            </p:cNvPr>
            <p:cNvSpPr txBox="1"/>
            <p:nvPr/>
          </p:nvSpPr>
          <p:spPr>
            <a:xfrm>
              <a:off x="8869065" y="4099239"/>
              <a:ext cx="867277" cy="219291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5EF0A44-8D24-42C9-8F14-F3A1897EC81A}"/>
              </a:ext>
            </a:extLst>
          </p:cNvPr>
          <p:cNvGrpSpPr/>
          <p:nvPr userDrawn="1"/>
        </p:nvGrpSpPr>
        <p:grpSpPr>
          <a:xfrm>
            <a:off x="5276664" y="6358538"/>
            <a:ext cx="1673480" cy="323165"/>
            <a:chOff x="7989674" y="4994741"/>
            <a:chExt cx="1673480" cy="323165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E3BF812-9DBF-4BBD-BAB4-6C65641C5211}"/>
                </a:ext>
              </a:extLst>
            </p:cNvPr>
            <p:cNvSpPr txBox="1"/>
            <p:nvPr/>
          </p:nvSpPr>
          <p:spPr>
            <a:xfrm>
              <a:off x="8895446" y="4994741"/>
              <a:ext cx="767708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1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OIE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91D4B73-9DC2-4D56-894B-608446A6691A}"/>
                </a:ext>
              </a:extLst>
            </p:cNvPr>
            <p:cNvSpPr txBox="1"/>
            <p:nvPr/>
          </p:nvSpPr>
          <p:spPr>
            <a:xfrm>
              <a:off x="7989674" y="4994741"/>
              <a:ext cx="860131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7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1"/>
        </a:spcBef>
        <a:buClr>
          <a:srgbClr val="FF9900"/>
        </a:buClr>
        <a:buFont typeface="Arial" panose="020B0604020202020204" pitchFamily="34" charset="0"/>
        <a:buChar char="►"/>
        <a:defRPr sz="21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76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5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351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19" indent="-171426" algn="l" defTabSz="685698" rtl="0" eaLnBrk="1" latinLnBrk="0" hangingPunct="1">
        <a:lnSpc>
          <a:spcPct val="90000"/>
        </a:lnSpc>
        <a:spcBef>
          <a:spcPts val="375"/>
        </a:spcBef>
        <a:buClr>
          <a:srgbClr val="FF9900"/>
        </a:buClr>
        <a:buFont typeface="Arial" panose="020B0604020202020204" pitchFamily="34" charset="0"/>
        <a:buChar char="►"/>
        <a:defRPr sz="1351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8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6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_SENIOR_ACTIV-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lide_SENIOR_ACTIV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-gr.eu/" TargetMode="External"/><Relationship Id="rId2" Type="http://schemas.openxmlformats.org/officeDocument/2006/relationships/hyperlink" Target="http://www.sig-gr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-gr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s-gr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Thierry.hengen@mat.etat.lu" TargetMode="External"/><Relationship Id="rId3" Type="http://schemas.openxmlformats.org/officeDocument/2006/relationships/image" Target="../media/image61.jpeg"/><Relationship Id="rId7" Type="http://schemas.openxmlformats.org/officeDocument/2006/relationships/image" Target="cid:image001.png@01D6C338.3AE8AB8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://www.gis-gr.eu/" TargetMode="External"/><Relationship Id="rId4" Type="http://schemas.openxmlformats.org/officeDocument/2006/relationships/hyperlink" Target="http://www.sig-gr.eu/" TargetMode="External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bject 9"/>
          <p:cNvSpPr txBox="1">
            <a:spLocks noChangeArrowheads="1"/>
          </p:cNvSpPr>
          <p:nvPr/>
        </p:nvSpPr>
        <p:spPr bwMode="auto">
          <a:xfrm>
            <a:off x="2121693" y="1676400"/>
            <a:ext cx="78263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lb-LU" sz="2800" b="1" dirty="0" smtClean="0">
                <a:solidFill>
                  <a:srgbClr val="CC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Présentation du </a:t>
            </a:r>
            <a:r>
              <a:rPr lang="fr-FR" altLang="lb-LU" sz="2800" b="1" dirty="0">
                <a:solidFill>
                  <a:srgbClr val="CC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SIG-GR</a:t>
            </a:r>
          </a:p>
          <a:p>
            <a:pPr algn="ctr" eaLnBrk="1" hangingPunct="1"/>
            <a:r>
              <a:rPr lang="de-DE" altLang="lb-LU" sz="2800" i="1" dirty="0" smtClean="0">
                <a:solidFill>
                  <a:srgbClr val="CC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Vorstellung des GIS-GR</a:t>
            </a:r>
            <a:endParaRPr lang="de-DE" altLang="lb-LU" sz="2800" i="1" dirty="0">
              <a:solidFill>
                <a:srgbClr val="CC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68" y="2743200"/>
            <a:ext cx="2468563" cy="11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27106" y="5234650"/>
            <a:ext cx="2143125" cy="1496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5988651"/>
            <a:ext cx="1828800" cy="631767"/>
          </a:xfrm>
          <a:prstGeom prst="rect">
            <a:avLst/>
          </a:prstGeom>
        </p:spPr>
      </p:pic>
      <p:sp>
        <p:nvSpPr>
          <p:cNvPr id="11" name="object 9"/>
          <p:cNvSpPr txBox="1">
            <a:spLocks noChangeArrowheads="1"/>
          </p:cNvSpPr>
          <p:nvPr/>
        </p:nvSpPr>
        <p:spPr bwMode="auto">
          <a:xfrm>
            <a:off x="3003630" y="3896837"/>
            <a:ext cx="6243637" cy="31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25"/>
              </a:spcBef>
            </a:pPr>
            <a:endParaRPr lang="lb-LU" altLang="lb-L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lb-LU" altLang="lb-LU" dirty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Thierry </a:t>
            </a:r>
            <a:r>
              <a:rPr lang="lb-LU" altLang="lb-LU" dirty="0" smtClean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Hengen</a:t>
            </a:r>
          </a:p>
          <a:p>
            <a:pPr algn="ctr" eaLnBrk="1" hangingPunct="1"/>
            <a:r>
              <a:rPr lang="lb-LU" altLang="lb-LU" dirty="0" smtClean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Attaché</a:t>
            </a:r>
            <a:endParaRPr lang="lb-LU" altLang="lb-L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425"/>
              </a:spcBef>
            </a:pPr>
            <a:r>
              <a:rPr lang="lb-LU" altLang="lb-LU" dirty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Coordinateur du SIG-GR / </a:t>
            </a:r>
            <a:r>
              <a:rPr lang="lb-LU" altLang="lb-LU" i="1" dirty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Koordinator des GIS-GR</a:t>
            </a:r>
            <a:endParaRPr lang="lb-LU" altLang="lb-L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lb-LU" altLang="lb-L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lb-LU" altLang="lb-LU" dirty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Gouvernement du Grand-Duché de Luxembourg                          Ministère </a:t>
            </a:r>
            <a:r>
              <a:rPr lang="lb-LU" altLang="lb-LU" dirty="0" smtClean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l’Energie et de l’Aménagement du territoire</a:t>
            </a:r>
          </a:p>
          <a:p>
            <a:pPr algn="ctr" eaLnBrk="1" hangingPunct="1">
              <a:lnSpc>
                <a:spcPct val="120000"/>
              </a:lnSpc>
            </a:pPr>
            <a:r>
              <a:rPr lang="lb-LU" altLang="lb-LU" dirty="0" smtClean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Département </a:t>
            </a:r>
            <a:r>
              <a:rPr lang="lb-LU" altLang="lb-LU" dirty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l‘aménagement du </a:t>
            </a:r>
            <a:r>
              <a:rPr lang="lb-LU" altLang="lb-LU" dirty="0" smtClean="0">
                <a:solidFill>
                  <a:srgbClr val="B8B85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territoire</a:t>
            </a:r>
          </a:p>
          <a:p>
            <a:pPr algn="ctr" eaLnBrk="1" hangingPunct="1">
              <a:lnSpc>
                <a:spcPct val="120000"/>
              </a:lnSpc>
            </a:pPr>
            <a:endParaRPr lang="lb-LU" altLang="lb-LU" dirty="0">
              <a:solidFill>
                <a:srgbClr val="B8B85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lb-LU" altLang="lb-L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27597"/>
            <a:ext cx="2159936" cy="85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62875" cy="1077603"/>
          </a:xfrm>
        </p:spPr>
        <p:txBody>
          <a:bodyPr vert="horz" wrap="square" lIns="0" tIns="21374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 i="0" spc="-5" dirty="0"/>
              <a:t>1. </a:t>
            </a:r>
            <a:r>
              <a:rPr lang="lb-LU" b="1" i="0" spc="-25" dirty="0" err="1" smtClean="0"/>
              <a:t>Contexte</a:t>
            </a:r>
            <a:r>
              <a:rPr lang="lb-LU" b="1" i="0" spc="-25" dirty="0" smtClean="0"/>
              <a:t> et </a:t>
            </a:r>
            <a:r>
              <a:rPr lang="lb-LU" b="1" i="0" spc="-25" dirty="0" err="1" smtClean="0"/>
              <a:t>financement</a:t>
            </a:r>
            <a:r>
              <a:rPr lang="lb-LU" b="1" i="0" spc="-25" dirty="0" smtClean="0"/>
              <a:t> </a:t>
            </a:r>
            <a:r>
              <a:rPr lang="lb-LU" b="1" i="0" spc="-5" dirty="0"/>
              <a:t/>
            </a:r>
            <a:br>
              <a:rPr lang="lb-LU" b="1" i="0" spc="-5" dirty="0"/>
            </a:br>
            <a:r>
              <a:rPr lang="lb-LU" spc="-5" dirty="0" err="1" smtClean="0"/>
              <a:t>Zusammenhang</a:t>
            </a:r>
            <a:r>
              <a:rPr lang="lb-LU" spc="-5" dirty="0" smtClean="0"/>
              <a:t> und </a:t>
            </a:r>
            <a:r>
              <a:rPr lang="lb-LU" spc="-5" dirty="0" err="1" smtClean="0"/>
              <a:t>Finanzierung</a:t>
            </a:r>
            <a:endParaRPr lang="de-DE" spc="-5" dirty="0"/>
          </a:p>
        </p:txBody>
      </p:sp>
      <p:sp>
        <p:nvSpPr>
          <p:cNvPr id="6" name="object 5"/>
          <p:cNvSpPr txBox="1"/>
          <p:nvPr/>
        </p:nvSpPr>
        <p:spPr>
          <a:xfrm>
            <a:off x="838200" y="1676400"/>
            <a:ext cx="49561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Lancement du SIG-GR en tant </a:t>
            </a:r>
            <a:r>
              <a:rPr lang="fr-FR" sz="1600" spc="-10" dirty="0" smtClean="0">
                <a:latin typeface="Calibri"/>
                <a:cs typeface="Calibri"/>
              </a:rPr>
              <a:t>que projet </a:t>
            </a:r>
            <a:r>
              <a:rPr lang="fr-FR" sz="1600" spc="-5" dirty="0" smtClean="0">
                <a:latin typeface="Calibri"/>
                <a:cs typeface="Calibri"/>
              </a:rPr>
              <a:t>INTERREG IV A Grande Région </a:t>
            </a:r>
            <a:r>
              <a:rPr lang="fr-FR" sz="1600" spc="-10" dirty="0" smtClean="0">
                <a:latin typeface="Calibri"/>
                <a:cs typeface="Calibri"/>
              </a:rPr>
              <a:t>(04/2010 </a:t>
            </a:r>
            <a:r>
              <a:rPr lang="fr-FR" sz="1600" spc="-5" dirty="0" smtClean="0">
                <a:latin typeface="Calibri"/>
                <a:cs typeface="Calibri"/>
              </a:rPr>
              <a:t>-</a:t>
            </a:r>
            <a:r>
              <a:rPr lang="fr-FR" sz="1600" spc="310" dirty="0" smtClean="0">
                <a:latin typeface="Calibri"/>
                <a:cs typeface="Calibri"/>
              </a:rPr>
              <a:t> </a:t>
            </a:r>
            <a:r>
              <a:rPr lang="fr-FR" sz="1600" spc="-10" dirty="0" smtClean="0">
                <a:latin typeface="Calibri"/>
                <a:cs typeface="Calibri"/>
              </a:rPr>
              <a:t>03/2013)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600" algn="l"/>
                <a:tab pos="356235" algn="l"/>
              </a:tabLst>
              <a:defRPr/>
            </a:pPr>
            <a:endParaRPr lang="fr-FR" sz="1600" dirty="0" smtClean="0">
              <a:latin typeface="+mn-lt"/>
              <a:cs typeface="Times New Roman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Pérennisation du projet à </a:t>
            </a:r>
            <a:r>
              <a:rPr lang="fr-FR" sz="1600" dirty="0" smtClean="0">
                <a:latin typeface="Calibri"/>
                <a:cs typeface="Calibri"/>
              </a:rPr>
              <a:t>partir </a:t>
            </a:r>
            <a:r>
              <a:rPr lang="fr-FR" sz="1600" spc="-5" dirty="0" smtClean="0">
                <a:latin typeface="Calibri"/>
                <a:cs typeface="Calibri"/>
              </a:rPr>
              <a:t>d’avril </a:t>
            </a:r>
            <a:r>
              <a:rPr lang="fr-FR" sz="1600" spc="-10" dirty="0" smtClean="0">
                <a:latin typeface="Calibri"/>
                <a:cs typeface="Calibri"/>
              </a:rPr>
              <a:t>2013: </a:t>
            </a:r>
            <a:r>
              <a:rPr lang="fr-FR" sz="1600" spc="-5" dirty="0" smtClean="0">
                <a:latin typeface="Calibri"/>
                <a:cs typeface="Calibri"/>
              </a:rPr>
              <a:t>convention</a:t>
            </a:r>
            <a:r>
              <a:rPr lang="fr-FR" sz="1600" spc="175" dirty="0" smtClean="0">
                <a:latin typeface="Calibri"/>
                <a:cs typeface="Calibri"/>
              </a:rPr>
              <a:t> </a:t>
            </a:r>
            <a:r>
              <a:rPr lang="fr-FR" sz="1600" spc="-10" dirty="0" smtClean="0">
                <a:latin typeface="Calibri"/>
                <a:cs typeface="Calibri"/>
              </a:rPr>
              <a:t>2014-2018 et financement par fonds propres</a:t>
            </a:r>
            <a:endParaRPr lang="fr-FR" sz="1600" dirty="0" smtClean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90625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90625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Deuxième convention 2019-2023: budget maximal de 150.000€ par an (30.000€ par région</a:t>
            </a:r>
            <a:r>
              <a:rPr lang="fr-FR" sz="1600" spc="-5" dirty="0" smtClean="0">
                <a:latin typeface="Calibri"/>
                <a:cs typeface="Calibri"/>
              </a:rPr>
              <a:t>)</a:t>
            </a: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90625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90625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Troisième convention 2024-2028: en préparation</a:t>
            </a: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6096000" y="1661746"/>
            <a:ext cx="4952999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Start des Projekts als INTERREG IV A Großregion Projekt (04/2010 - 03/2013)</a:t>
            </a: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Verstetigung </a:t>
            </a:r>
            <a:r>
              <a:rPr lang="de-DE" sz="1600" spc="-10" dirty="0" smtClean="0">
                <a:latin typeface="Calibri"/>
                <a:cs typeface="Calibri"/>
              </a:rPr>
              <a:t>des </a:t>
            </a:r>
            <a:r>
              <a:rPr lang="de-DE" sz="1600" spc="-5" dirty="0" smtClean="0">
                <a:latin typeface="Calibri"/>
                <a:cs typeface="Calibri"/>
              </a:rPr>
              <a:t>Projekts seit April </a:t>
            </a:r>
            <a:r>
              <a:rPr lang="de-DE" sz="1600" spc="-10" dirty="0" smtClean="0">
                <a:latin typeface="Calibri"/>
                <a:cs typeface="Calibri"/>
              </a:rPr>
              <a:t>2013 : Vereinbarung</a:t>
            </a:r>
            <a:r>
              <a:rPr lang="de-DE" sz="1600" spc="190" dirty="0" smtClean="0">
                <a:latin typeface="Calibri"/>
                <a:cs typeface="Calibri"/>
              </a:rPr>
              <a:t> </a:t>
            </a:r>
            <a:r>
              <a:rPr lang="de-DE" sz="1600" spc="-5" dirty="0" smtClean="0">
                <a:latin typeface="Calibri"/>
                <a:cs typeface="Calibri"/>
              </a:rPr>
              <a:t>2014-2018 und Finanzierung aus Eigenmitteln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600" algn="l"/>
                <a:tab pos="356235" algn="l"/>
              </a:tabLst>
              <a:defRPr/>
            </a:pPr>
            <a:endParaRPr lang="de-DE" sz="1600" dirty="0" smtClean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Zweite Vereinbarung 2019-2023: maximales Budget von 150.000€ pro Jahr (30.000€ pro </a:t>
            </a:r>
            <a:r>
              <a:rPr lang="de-DE" sz="1600" spc="-5" dirty="0">
                <a:latin typeface="Calibri"/>
                <a:cs typeface="Calibri"/>
              </a:rPr>
              <a:t>J</a:t>
            </a:r>
            <a:r>
              <a:rPr lang="de-DE" sz="1600" spc="-5" dirty="0" smtClean="0">
                <a:latin typeface="Calibri"/>
                <a:cs typeface="Calibri"/>
              </a:rPr>
              <a:t>ahr</a:t>
            </a:r>
            <a:r>
              <a:rPr lang="de-DE" sz="1600" spc="-5" dirty="0" smtClean="0">
                <a:latin typeface="Calibri"/>
                <a:cs typeface="Calibri"/>
              </a:rPr>
              <a:t>)</a:t>
            </a: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600" algn="l"/>
                <a:tab pos="356235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Dritte Vereinbarung 2024-2028: in Vorbereitung</a:t>
            </a:r>
            <a:endParaRPr lang="de-DE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343400"/>
            <a:ext cx="6019800" cy="216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8190" y="152400"/>
            <a:ext cx="7762875" cy="669159"/>
          </a:xfrm>
        </p:spPr>
        <p:txBody>
          <a:bodyPr vert="horz" wrap="square" lIns="0" tIns="23596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 i="0" spc="-5" dirty="0">
                <a:solidFill>
                  <a:srgbClr val="C00000"/>
                </a:solidFill>
              </a:rPr>
              <a:t>2. </a:t>
            </a:r>
            <a:r>
              <a:rPr lang="lb-LU" b="1" i="0" spc="-10" dirty="0" smtClean="0">
                <a:solidFill>
                  <a:srgbClr val="C00000"/>
                </a:solidFill>
              </a:rPr>
              <a:t>Statut et </a:t>
            </a:r>
            <a:r>
              <a:rPr lang="lb-LU" b="1" i="0" spc="-10" dirty="0" err="1" smtClean="0">
                <a:solidFill>
                  <a:srgbClr val="C00000"/>
                </a:solidFill>
              </a:rPr>
              <a:t>missions</a:t>
            </a:r>
            <a:r>
              <a:rPr lang="lb-LU" b="1" i="0" spc="-10" dirty="0" smtClean="0">
                <a:solidFill>
                  <a:srgbClr val="C00000"/>
                </a:solidFill>
              </a:rPr>
              <a:t> </a:t>
            </a:r>
            <a:r>
              <a:rPr lang="lb-LU" b="1" i="0" spc="-5" dirty="0" smtClean="0">
                <a:solidFill>
                  <a:srgbClr val="C00000"/>
                </a:solidFill>
              </a:rPr>
              <a:t>/</a:t>
            </a:r>
            <a:r>
              <a:rPr lang="lb-LU" b="1" i="0" dirty="0" smtClean="0">
                <a:solidFill>
                  <a:srgbClr val="C00000"/>
                </a:solidFill>
              </a:rPr>
              <a:t> </a:t>
            </a:r>
            <a:r>
              <a:rPr lang="lb-LU" spc="-10" dirty="0" smtClean="0">
                <a:solidFill>
                  <a:srgbClr val="C00000"/>
                </a:solidFill>
              </a:rPr>
              <a:t>Status und Aufgaben</a:t>
            </a:r>
            <a:endParaRPr lang="de-DE" spc="-11" dirty="0">
              <a:solidFill>
                <a:srgbClr val="C00000"/>
              </a:solidFill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38190" y="1828800"/>
            <a:ext cx="459581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SIG-GR = outil transversal du Sommet de la GR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rattaché au Ministère de l’Energie et de l’Aménagement du territoire (LU)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Mission: Observation </a:t>
            </a:r>
            <a:r>
              <a:rPr lang="fr-FR" sz="1600" spc="-5" dirty="0">
                <a:latin typeface="Calibri"/>
                <a:cs typeface="Calibri"/>
              </a:rPr>
              <a:t>territoriale </a:t>
            </a:r>
            <a:r>
              <a:rPr lang="fr-FR" sz="1600" spc="-5" dirty="0" smtClean="0">
                <a:latin typeface="Calibri"/>
                <a:cs typeface="Calibri"/>
              </a:rPr>
              <a:t>transfrontalière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Outil </a:t>
            </a:r>
            <a:r>
              <a:rPr lang="fr-FR" sz="1600" spc="-5" dirty="0">
                <a:latin typeface="Calibri"/>
                <a:cs typeface="Calibri"/>
              </a:rPr>
              <a:t>de développement et d’aménagement du </a:t>
            </a:r>
            <a:r>
              <a:rPr lang="fr-FR" sz="1600" spc="-5" dirty="0" smtClean="0">
                <a:latin typeface="Calibri"/>
                <a:cs typeface="Calibri"/>
              </a:rPr>
              <a:t>territoire du Sommet de la Grande Région</a:t>
            </a:r>
          </a:p>
          <a:p>
            <a:pPr marL="46990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Outil transversal: soutien des groupes de travail du Sommet</a:t>
            </a:r>
          </a:p>
          <a:p>
            <a:pPr marL="46990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>
                <a:latin typeface="Calibri"/>
                <a:cs typeface="Calibri"/>
              </a:rPr>
              <a:t>Communication et partage de données à travers le </a:t>
            </a:r>
            <a:r>
              <a:rPr lang="fr-FR" sz="1600" spc="-5" dirty="0" err="1">
                <a:latin typeface="Calibri"/>
                <a:cs typeface="Calibri"/>
              </a:rPr>
              <a:t>Géoportail</a:t>
            </a:r>
            <a:r>
              <a:rPr lang="fr-FR" sz="1600" spc="-5" dirty="0">
                <a:latin typeface="Calibri"/>
                <a:cs typeface="Calibri"/>
              </a:rPr>
              <a:t> de la Grande Région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3200" y="1828800"/>
            <a:ext cx="4759323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lb-LU" sz="1600" spc="-5" dirty="0" smtClean="0">
                <a:latin typeface="Calibri"/>
                <a:cs typeface="Calibri"/>
              </a:rPr>
              <a:t>GIS-GR = </a:t>
            </a:r>
            <a:r>
              <a:rPr lang="lb-LU" sz="1600" spc="-5" dirty="0" err="1" smtClean="0">
                <a:latin typeface="Calibri"/>
                <a:cs typeface="Calibri"/>
              </a:rPr>
              <a:t>Querschnittsinstrument</a:t>
            </a:r>
            <a:r>
              <a:rPr lang="lb-LU" sz="1600" spc="-5" dirty="0" smtClean="0">
                <a:latin typeface="Calibri"/>
                <a:cs typeface="Calibri"/>
              </a:rPr>
              <a:t> des </a:t>
            </a:r>
            <a:r>
              <a:rPr lang="lb-LU" sz="1600" spc="-5" dirty="0" err="1" smtClean="0">
                <a:latin typeface="Calibri"/>
                <a:cs typeface="Calibri"/>
              </a:rPr>
              <a:t>Gipfels</a:t>
            </a:r>
            <a:r>
              <a:rPr lang="lb-LU" sz="1600" spc="-5" dirty="0" smtClean="0">
                <a:latin typeface="Calibri"/>
                <a:cs typeface="Calibri"/>
              </a:rPr>
              <a:t> der GR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lb-LU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lb-LU" sz="1600" spc="-5" dirty="0" err="1" smtClean="0">
                <a:latin typeface="Calibri"/>
                <a:cs typeface="Calibri"/>
              </a:rPr>
              <a:t>angesiedelt</a:t>
            </a:r>
            <a:r>
              <a:rPr lang="lb-LU" sz="1600" spc="-5" dirty="0" smtClean="0">
                <a:latin typeface="Calibri"/>
                <a:cs typeface="Calibri"/>
              </a:rPr>
              <a:t> im Ministerium für Energie und </a:t>
            </a:r>
            <a:r>
              <a:rPr lang="lb-LU" sz="1600" spc="-5" dirty="0" err="1" smtClean="0">
                <a:latin typeface="Calibri"/>
                <a:cs typeface="Calibri"/>
              </a:rPr>
              <a:t>Raumentwicklung</a:t>
            </a:r>
            <a:r>
              <a:rPr lang="lb-LU" sz="1600" spc="-5" dirty="0" smtClean="0">
                <a:latin typeface="Calibri"/>
                <a:cs typeface="Calibri"/>
              </a:rPr>
              <a:t> (LU)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lb-LU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lb-LU" sz="1600" spc="-5" dirty="0" smtClean="0">
                <a:latin typeface="Calibri"/>
                <a:cs typeface="Calibri"/>
              </a:rPr>
              <a:t>Aufgabe: </a:t>
            </a:r>
            <a:r>
              <a:rPr lang="lb-LU" sz="1600" spc="-5" dirty="0" err="1" smtClean="0">
                <a:latin typeface="Calibri"/>
                <a:cs typeface="Calibri"/>
              </a:rPr>
              <a:t>Grenzüberschreitende</a:t>
            </a:r>
            <a:r>
              <a:rPr lang="lb-LU" sz="1600" spc="-5" dirty="0" smtClean="0">
                <a:latin typeface="Calibri"/>
                <a:cs typeface="Calibri"/>
              </a:rPr>
              <a:t> Raumbeobachtung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lb-LU" sz="1600" spc="-5" dirty="0" smtClean="0">
              <a:latin typeface="Calibri"/>
              <a:cs typeface="Calibri"/>
            </a:endParaRP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Instrument </a:t>
            </a:r>
            <a:r>
              <a:rPr lang="de-DE" sz="1600" spc="-5" dirty="0">
                <a:latin typeface="Calibri"/>
                <a:cs typeface="Calibri"/>
              </a:rPr>
              <a:t>der Raumentwicklung und </a:t>
            </a:r>
            <a:r>
              <a:rPr lang="de-DE" sz="1600" spc="-5" dirty="0" smtClean="0">
                <a:latin typeface="Calibri"/>
                <a:cs typeface="Calibri"/>
              </a:rPr>
              <a:t>Raumplanung des Gipfels der Großregion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lb-LU" sz="1600" spc="-5" dirty="0">
                <a:latin typeface="Calibri"/>
                <a:cs typeface="Calibri"/>
              </a:rPr>
              <a:t>querschnittsorientiertes </a:t>
            </a:r>
            <a:r>
              <a:rPr lang="lb-LU" sz="1600" spc="-5" dirty="0" smtClean="0">
                <a:latin typeface="Calibri"/>
                <a:cs typeface="Calibri"/>
              </a:rPr>
              <a:t>Instrument: Unterstützung </a:t>
            </a:r>
            <a:r>
              <a:rPr lang="lb-LU" sz="1600" spc="-5" dirty="0">
                <a:latin typeface="Calibri"/>
                <a:cs typeface="Calibri"/>
              </a:rPr>
              <a:t>der Arbeitsgruppen </a:t>
            </a:r>
            <a:r>
              <a:rPr lang="lb-LU" sz="1600" spc="-5" dirty="0" smtClean="0">
                <a:latin typeface="Calibri"/>
                <a:cs typeface="Calibri"/>
              </a:rPr>
              <a:t>des Gipfels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lb-LU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Visualisierung und Bereitstellung von Daten </a:t>
            </a:r>
            <a:r>
              <a:rPr lang="de-DE" sz="1600" spc="-5" dirty="0">
                <a:latin typeface="Calibri"/>
                <a:cs typeface="Calibri"/>
              </a:rPr>
              <a:t>im Geoportal der Großregion</a:t>
            </a:r>
            <a:endParaRPr lang="lb-LU" sz="1600" spc="-5" dirty="0">
              <a:latin typeface="Calibri"/>
              <a:cs typeface="Calibri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623532" y="4935147"/>
            <a:ext cx="1992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lb-LU" sz="2000" dirty="0" smtClean="0">
                <a:solidFill>
                  <a:srgbClr val="C00000"/>
                </a:solidFill>
                <a:latin typeface="+mj-lt"/>
                <a:hlinkClick r:id="rId2"/>
              </a:rPr>
              <a:t>www.sig-gr.eu</a:t>
            </a:r>
            <a:r>
              <a:rPr lang="fr-FR" altLang="lb-LU" sz="3600" dirty="0" smtClean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991600" y="5142524"/>
            <a:ext cx="2057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lb-LU" sz="2000" dirty="0" smtClean="0">
                <a:solidFill>
                  <a:srgbClr val="C00000"/>
                </a:solidFill>
                <a:latin typeface="+mj-lt"/>
                <a:hlinkClick r:id="rId3"/>
              </a:rPr>
              <a:t>www.gis-gr.eu</a:t>
            </a:r>
            <a:r>
              <a:rPr lang="fr-FR" altLang="lb-LU" sz="2000" dirty="0" smtClean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8190" y="152400"/>
            <a:ext cx="5891209" cy="1100046"/>
          </a:xfrm>
        </p:spPr>
        <p:txBody>
          <a:bodyPr vert="horz" wrap="square" lIns="0" tIns="23596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 i="0" spc="-5" dirty="0" smtClean="0">
                <a:solidFill>
                  <a:srgbClr val="C00000"/>
                </a:solidFill>
              </a:rPr>
              <a:t>3. </a:t>
            </a:r>
            <a:r>
              <a:rPr lang="fr-FR" b="1" i="0" spc="-10" dirty="0" smtClean="0">
                <a:solidFill>
                  <a:srgbClr val="C00000"/>
                </a:solidFill>
              </a:rPr>
              <a:t>Un </a:t>
            </a:r>
            <a:r>
              <a:rPr lang="fr-FR" b="1" i="0" spc="-10" dirty="0" err="1" smtClean="0">
                <a:solidFill>
                  <a:srgbClr val="C00000"/>
                </a:solidFill>
              </a:rPr>
              <a:t>géoportail</a:t>
            </a:r>
            <a:r>
              <a:rPr lang="fr-FR" b="1" i="0" spc="-10" dirty="0" smtClean="0">
                <a:solidFill>
                  <a:srgbClr val="C00000"/>
                </a:solidFill>
              </a:rPr>
              <a:t> avec plusieurs thèmes </a:t>
            </a:r>
            <a:r>
              <a:rPr lang="de-DE" spc="-10" dirty="0" smtClean="0">
                <a:solidFill>
                  <a:srgbClr val="C00000"/>
                </a:solidFill>
              </a:rPr>
              <a:t>Ein Geoportal mit vielen Themen</a:t>
            </a:r>
            <a:endParaRPr lang="de-DE" spc="-11" dirty="0">
              <a:solidFill>
                <a:srgbClr val="C00000"/>
              </a:solidFill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13806" y="1758011"/>
            <a:ext cx="4848794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err="1" smtClean="0">
                <a:latin typeface="Calibri"/>
                <a:cs typeface="Calibri"/>
              </a:rPr>
              <a:t>Géoportail</a:t>
            </a:r>
            <a:r>
              <a:rPr lang="fr-FR" sz="1600" spc="-5" dirty="0" smtClean="0">
                <a:latin typeface="Calibri"/>
                <a:cs typeface="Calibri"/>
              </a:rPr>
              <a:t> de la Grande Région: </a:t>
            </a:r>
            <a:r>
              <a:rPr lang="fr-FR" sz="1600" spc="-5" dirty="0" smtClean="0">
                <a:latin typeface="Calibri"/>
                <a:cs typeface="Calibri"/>
                <a:hlinkClick r:id="rId3"/>
              </a:rPr>
              <a:t>www.sig-gr.eu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 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14 thèmes, 50 indicateurs thématiques, </a:t>
            </a:r>
            <a:r>
              <a:rPr lang="fr-FR" sz="1600" spc="-5" dirty="0" smtClean="0">
                <a:latin typeface="Calibri"/>
                <a:cs typeface="Calibri"/>
              </a:rPr>
              <a:t>200 </a:t>
            </a:r>
            <a:r>
              <a:rPr lang="fr-FR" sz="1600" spc="-5" dirty="0" smtClean="0">
                <a:latin typeface="Calibri"/>
                <a:cs typeface="Calibri"/>
              </a:rPr>
              <a:t>cartes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Aménagement du territoire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Démographie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Marché du travail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Transports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Environnement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Energie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Agriculture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Culture et tourisme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Occupation du sol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Enseignement supérieur et </a:t>
            </a:r>
            <a:r>
              <a:rPr lang="fr-FR" sz="1600" spc="-5" dirty="0" smtClean="0">
                <a:latin typeface="Calibri"/>
                <a:cs typeface="Calibri"/>
              </a:rPr>
              <a:t>recherche</a:t>
            </a: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Formation et éducation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Entités administratives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Sécurité et prévention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Santé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3893" y="1758011"/>
            <a:ext cx="5317107" cy="46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Geoportal der Großregion: </a:t>
            </a:r>
            <a:r>
              <a:rPr lang="de-DE" sz="1600" spc="-5" dirty="0" smtClean="0">
                <a:latin typeface="Calibri"/>
                <a:cs typeface="Calibri"/>
                <a:hlinkClick r:id="rId4"/>
              </a:rPr>
              <a:t>www.gis-gr.eu</a:t>
            </a:r>
            <a:r>
              <a:rPr lang="de-DE" sz="1600" spc="-5" dirty="0" smtClean="0">
                <a:latin typeface="Calibri"/>
                <a:cs typeface="Calibri"/>
              </a:rPr>
              <a:t> </a:t>
            </a: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14 Themen: 50 thematische Indikatoren, </a:t>
            </a:r>
            <a:r>
              <a:rPr lang="de-DE" sz="1600" spc="-5" dirty="0" smtClean="0">
                <a:latin typeface="Calibri"/>
                <a:cs typeface="Calibri"/>
              </a:rPr>
              <a:t>200 </a:t>
            </a:r>
            <a:r>
              <a:rPr lang="de-DE" sz="1600" spc="-5" dirty="0" smtClean="0">
                <a:latin typeface="Calibri"/>
                <a:cs typeface="Calibri"/>
              </a:rPr>
              <a:t>Karten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Raumplanung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Demografie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Arbeitsmarkt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Verkehr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Umwelt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Energie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Landwirtschaft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Kultur und Tourismus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Landnutzung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Hochschulwesen und Forschung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Bildung und Erziehung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Verwaltungseinheiten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Sicherheit und Prävention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Gesundheit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</p:txBody>
      </p:sp>
      <p:sp>
        <p:nvSpPr>
          <p:cNvPr id="26" name="AutoShape 2" descr="Résultat de recherche d'images pour &quot;IBA oi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8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8191" y="152400"/>
            <a:ext cx="5205410" cy="1100046"/>
          </a:xfrm>
        </p:spPr>
        <p:txBody>
          <a:bodyPr vert="horz" wrap="square" lIns="0" tIns="23596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 i="0" spc="-5" dirty="0" smtClean="0">
                <a:solidFill>
                  <a:srgbClr val="C00000"/>
                </a:solidFill>
              </a:rPr>
              <a:t>4. </a:t>
            </a:r>
            <a:r>
              <a:rPr lang="fr-FR" b="1" i="0" spc="-10" dirty="0" smtClean="0">
                <a:solidFill>
                  <a:srgbClr val="C00000"/>
                </a:solidFill>
              </a:rPr>
              <a:t>Types de travaux réalisés            </a:t>
            </a:r>
            <a:r>
              <a:rPr lang="de-DE" spc="-10" dirty="0" smtClean="0">
                <a:solidFill>
                  <a:srgbClr val="C00000"/>
                </a:solidFill>
              </a:rPr>
              <a:t>Art der durchgeführten Arbeiten</a:t>
            </a:r>
            <a:endParaRPr lang="de-DE" spc="-11" dirty="0">
              <a:solidFill>
                <a:srgbClr val="C00000"/>
              </a:solidFill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13805" y="1758011"/>
            <a:ext cx="5458395" cy="418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Soutien de groupes de travail du Sommet de la GR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Soutien </a:t>
            </a:r>
            <a:r>
              <a:rPr lang="fr-FR" sz="1600" spc="-5" dirty="0" smtClean="0">
                <a:latin typeface="Calibri"/>
                <a:cs typeface="Calibri"/>
              </a:rPr>
              <a:t>du programme et de </a:t>
            </a:r>
            <a:r>
              <a:rPr lang="fr-FR" sz="1600" spc="-5" dirty="0" smtClean="0">
                <a:latin typeface="Calibri"/>
                <a:cs typeface="Calibri"/>
              </a:rPr>
              <a:t>projets INTERREG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>
                <a:latin typeface="Calibri"/>
                <a:cs typeface="Calibri"/>
              </a:rPr>
              <a:t>Coopération avec les 2 autres outils transversaux du Sommet de la GR: OIE et réseau des offices </a:t>
            </a:r>
            <a:r>
              <a:rPr lang="fr-FR" sz="1600" spc="-5" dirty="0" smtClean="0">
                <a:latin typeface="Calibri"/>
                <a:cs typeface="Calibri"/>
              </a:rPr>
              <a:t>statistiques</a:t>
            </a: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Soutien </a:t>
            </a:r>
            <a:r>
              <a:rPr lang="fr-FR" sz="1600" spc="-5" dirty="0" smtClean="0">
                <a:latin typeface="Calibri"/>
                <a:cs typeface="Calibri"/>
              </a:rPr>
              <a:t>d’autres organismes transfrontaliers: </a:t>
            </a:r>
            <a:r>
              <a:rPr lang="fr-FR" sz="1600" spc="-5" dirty="0" err="1" smtClean="0">
                <a:latin typeface="Calibri"/>
                <a:cs typeface="Calibri"/>
              </a:rPr>
              <a:t>UniGR</a:t>
            </a:r>
            <a:r>
              <a:rPr lang="fr-FR" sz="1600" spc="-5" dirty="0" smtClean="0">
                <a:latin typeface="Calibri"/>
                <a:cs typeface="Calibri"/>
              </a:rPr>
              <a:t>, </a:t>
            </a:r>
            <a:r>
              <a:rPr lang="fr-FR" sz="1600" spc="-5" dirty="0" smtClean="0">
                <a:latin typeface="Calibri"/>
                <a:cs typeface="Calibri"/>
              </a:rPr>
              <a:t>GECT Alzette-</a:t>
            </a:r>
            <a:r>
              <a:rPr lang="fr-FR" sz="1600" spc="-5" dirty="0" err="1" smtClean="0">
                <a:latin typeface="Calibri"/>
                <a:cs typeface="Calibri"/>
              </a:rPr>
              <a:t>Belval</a:t>
            </a:r>
            <a:r>
              <a:rPr lang="fr-FR" sz="1600" spc="-5" dirty="0" smtClean="0">
                <a:latin typeface="Calibri"/>
                <a:cs typeface="Calibri"/>
              </a:rPr>
              <a:t>, EOM, etc</a:t>
            </a:r>
            <a:r>
              <a:rPr lang="fr-FR" sz="1600" spc="-5" dirty="0" smtClean="0">
                <a:latin typeface="Calibri"/>
                <a:cs typeface="Calibri"/>
              </a:rPr>
              <a:t>.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Coopération </a:t>
            </a:r>
            <a:r>
              <a:rPr lang="fr-FR" sz="1600" spc="-5" dirty="0" smtClean="0">
                <a:latin typeface="Calibri"/>
                <a:cs typeface="Calibri"/>
              </a:rPr>
              <a:t>hors Grande Région: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err="1" smtClean="0">
                <a:latin typeface="Calibri"/>
                <a:cs typeface="Calibri"/>
              </a:rPr>
              <a:t>GeoRhena</a:t>
            </a:r>
            <a:r>
              <a:rPr lang="fr-FR" sz="1600" spc="-5" dirty="0" smtClean="0">
                <a:latin typeface="Calibri"/>
                <a:cs typeface="Calibri"/>
              </a:rPr>
              <a:t> </a:t>
            </a:r>
            <a:r>
              <a:rPr lang="fr-FR" sz="1600" spc="-5" dirty="0" smtClean="0">
                <a:latin typeface="Calibri"/>
                <a:cs typeface="Calibri"/>
              </a:rPr>
              <a:t>(SIG du Rhin </a:t>
            </a:r>
            <a:r>
              <a:rPr lang="fr-FR" sz="1600" spc="-5" dirty="0" smtClean="0">
                <a:latin typeface="Calibri"/>
                <a:cs typeface="Calibri"/>
              </a:rPr>
              <a:t>supérieur)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err="1" smtClean="0">
                <a:latin typeface="Calibri"/>
                <a:cs typeface="Calibri"/>
              </a:rPr>
              <a:t>European</a:t>
            </a:r>
            <a:r>
              <a:rPr lang="fr-FR" sz="1600" spc="-5" dirty="0" smtClean="0">
                <a:latin typeface="Calibri"/>
                <a:cs typeface="Calibri"/>
              </a:rPr>
              <a:t>-cross border monitoring network (BBSR)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GT Observatio</a:t>
            </a:r>
            <a:r>
              <a:rPr lang="fr-FR" sz="1600" spc="-5" dirty="0" smtClean="0">
                <a:latin typeface="Calibri"/>
                <a:cs typeface="Calibri"/>
              </a:rPr>
              <a:t>n transfrontalière (ANCT-MOT)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GT </a:t>
            </a:r>
            <a:r>
              <a:rPr lang="fr-FR" sz="1600" spc="-5" dirty="0" smtClean="0">
                <a:latin typeface="Calibri"/>
                <a:cs typeface="Calibri"/>
              </a:rPr>
              <a:t>FR-DE Observation territoriale transfrontalière (CCT)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3893" y="1758011"/>
            <a:ext cx="5621907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Unterstützung von Arbeitsgruppen des Gipfels der GR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Unterstützung </a:t>
            </a:r>
            <a:r>
              <a:rPr lang="de-DE" sz="1600" spc="-5" dirty="0" smtClean="0">
                <a:latin typeface="Calibri"/>
                <a:cs typeface="Calibri"/>
              </a:rPr>
              <a:t>des INTERREG-Programms uns seinen Projekten</a:t>
            </a:r>
            <a:endParaRPr lang="de-DE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 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>
                <a:latin typeface="Calibri"/>
                <a:cs typeface="Calibri"/>
              </a:rPr>
              <a:t>Zusammenarbeit mit den 2 anderen Querschnittsinstrumenten des Gipfels der GR: IBA und Netzwerk der statistischen Ämter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Unterstützung </a:t>
            </a:r>
            <a:r>
              <a:rPr lang="de-DE" sz="1600" spc="-5" dirty="0" smtClean="0">
                <a:latin typeface="Calibri"/>
                <a:cs typeface="Calibri"/>
              </a:rPr>
              <a:t>von anderen grenzüberschreitenden Einrichtungen: </a:t>
            </a:r>
            <a:r>
              <a:rPr lang="de-DE" sz="1600" spc="-5" dirty="0" err="1" smtClean="0">
                <a:latin typeface="Calibri"/>
                <a:cs typeface="Calibri"/>
              </a:rPr>
              <a:t>UniGR</a:t>
            </a:r>
            <a:r>
              <a:rPr lang="de-DE" sz="1600" spc="-5" dirty="0" smtClean="0">
                <a:latin typeface="Calibri"/>
                <a:cs typeface="Calibri"/>
              </a:rPr>
              <a:t>, EVTZ </a:t>
            </a:r>
            <a:r>
              <a:rPr lang="de-DE" sz="1600" spc="-5" dirty="0" smtClean="0">
                <a:latin typeface="Calibri"/>
                <a:cs typeface="Calibri"/>
              </a:rPr>
              <a:t>Alzette-</a:t>
            </a:r>
            <a:r>
              <a:rPr lang="de-DE" sz="1600" spc="-5" dirty="0" err="1" smtClean="0">
                <a:latin typeface="Calibri"/>
                <a:cs typeface="Calibri"/>
              </a:rPr>
              <a:t>Belval</a:t>
            </a:r>
            <a:r>
              <a:rPr lang="de-DE" sz="1600" spc="-5" dirty="0" smtClean="0">
                <a:latin typeface="Calibri"/>
                <a:cs typeface="Calibri"/>
              </a:rPr>
              <a:t>, EOM </a:t>
            </a:r>
            <a:r>
              <a:rPr lang="de-DE" sz="1600" spc="-5" dirty="0" smtClean="0">
                <a:latin typeface="Calibri"/>
                <a:cs typeface="Calibri"/>
              </a:rPr>
              <a:t>usw.</a:t>
            </a:r>
            <a:endParaRPr lang="de-DE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Kooperation über die </a:t>
            </a:r>
            <a:r>
              <a:rPr lang="de-DE" sz="1600" spc="-5" dirty="0" smtClean="0">
                <a:latin typeface="Calibri"/>
                <a:cs typeface="Calibri"/>
              </a:rPr>
              <a:t>Großregion hinaus: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err="1">
                <a:latin typeface="Calibri"/>
                <a:cs typeface="Calibri"/>
              </a:rPr>
              <a:t>G</a:t>
            </a:r>
            <a:r>
              <a:rPr lang="de-DE" sz="1600" spc="-5" dirty="0" err="1" smtClean="0">
                <a:latin typeface="Calibri"/>
                <a:cs typeface="Calibri"/>
              </a:rPr>
              <a:t>eoRhena</a:t>
            </a:r>
            <a:r>
              <a:rPr lang="de-DE" sz="1600" spc="-5" dirty="0" smtClean="0">
                <a:latin typeface="Calibri"/>
                <a:cs typeface="Calibri"/>
              </a:rPr>
              <a:t> </a:t>
            </a:r>
            <a:r>
              <a:rPr lang="de-DE" sz="1600" spc="-5" dirty="0" smtClean="0">
                <a:latin typeface="Calibri"/>
                <a:cs typeface="Calibri"/>
              </a:rPr>
              <a:t>(GIS des Oberrheins</a:t>
            </a:r>
            <a:r>
              <a:rPr lang="de-DE" sz="1600" spc="-5" dirty="0" smtClean="0">
                <a:latin typeface="Calibri"/>
                <a:cs typeface="Calibri"/>
              </a:rPr>
              <a:t>)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en-US" sz="1600" spc="-5" dirty="0">
                <a:latin typeface="Calibri"/>
                <a:cs typeface="Calibri"/>
              </a:rPr>
              <a:t>European-cross border monitoring network (BBSR)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AG Grenzüberschreitende Beobachtung (ANCT-MOT)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AG FR-DE Grenzüberschreitende Raumbeobachtung (AGZ)</a:t>
            </a:r>
            <a:endParaRPr lang="de-DE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</p:txBody>
      </p:sp>
      <p:sp>
        <p:nvSpPr>
          <p:cNvPr id="22" name="object 7"/>
          <p:cNvSpPr>
            <a:spLocks noChangeArrowheads="1"/>
          </p:cNvSpPr>
          <p:nvPr/>
        </p:nvSpPr>
        <p:spPr bwMode="auto">
          <a:xfrm>
            <a:off x="4644321" y="5935358"/>
            <a:ext cx="1452563" cy="690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lb-LU" altLang="lb-LU"/>
          </a:p>
        </p:txBody>
      </p:sp>
      <p:sp>
        <p:nvSpPr>
          <p:cNvPr id="23" name="object 8"/>
          <p:cNvSpPr>
            <a:spLocks noChangeArrowheads="1"/>
          </p:cNvSpPr>
          <p:nvPr/>
        </p:nvSpPr>
        <p:spPr bwMode="auto">
          <a:xfrm>
            <a:off x="6372211" y="5911546"/>
            <a:ext cx="1716087" cy="714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lb-LU" altLang="lb-LU"/>
          </a:p>
        </p:txBody>
      </p:sp>
      <p:sp>
        <p:nvSpPr>
          <p:cNvPr id="25" name="object 11"/>
          <p:cNvSpPr>
            <a:spLocks noChangeArrowheads="1"/>
          </p:cNvSpPr>
          <p:nvPr/>
        </p:nvSpPr>
        <p:spPr bwMode="auto">
          <a:xfrm>
            <a:off x="8426228" y="5902815"/>
            <a:ext cx="1435100" cy="755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lb-LU" altLang="lb-LU"/>
          </a:p>
        </p:txBody>
      </p:sp>
      <p:sp>
        <p:nvSpPr>
          <p:cNvPr id="26" name="AutoShape 2" descr="Résultat de recherche d'images pour &quot;IBA oi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29" y="5848074"/>
            <a:ext cx="1469146" cy="873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83" y="5894348"/>
            <a:ext cx="1937346" cy="6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 descr="Résultat de recherche d'images pour &quot;IBA oi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36"/>
            <a:ext cx="4311357" cy="3461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68385"/>
            <a:ext cx="1981201" cy="1301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08" y="3713259"/>
            <a:ext cx="4340665" cy="3116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713" y="7937"/>
            <a:ext cx="4894356" cy="3461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13" y="3544910"/>
            <a:ext cx="4691101" cy="3313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148" y="145659"/>
            <a:ext cx="2215772" cy="1283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5148" y="1738805"/>
            <a:ext cx="2260481" cy="1309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2" y="3713259"/>
            <a:ext cx="2143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8191" y="152400"/>
            <a:ext cx="5205410" cy="1100046"/>
          </a:xfrm>
        </p:spPr>
        <p:txBody>
          <a:bodyPr vert="horz" wrap="square" lIns="0" tIns="23596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 i="0" spc="-5" dirty="0" smtClean="0">
                <a:solidFill>
                  <a:srgbClr val="C00000"/>
                </a:solidFill>
              </a:rPr>
              <a:t>5. </a:t>
            </a:r>
            <a:r>
              <a:rPr lang="fr-FR" b="1" i="0" spc="-10" dirty="0" smtClean="0">
                <a:solidFill>
                  <a:srgbClr val="C00000"/>
                </a:solidFill>
              </a:rPr>
              <a:t>Moyens d’action</a:t>
            </a:r>
            <a:br>
              <a:rPr lang="fr-FR" b="1" i="0" spc="-10" dirty="0" smtClean="0">
                <a:solidFill>
                  <a:srgbClr val="C00000"/>
                </a:solidFill>
              </a:rPr>
            </a:br>
            <a:r>
              <a:rPr lang="de-DE" spc="-10" dirty="0" smtClean="0">
                <a:solidFill>
                  <a:srgbClr val="C00000"/>
                </a:solidFill>
              </a:rPr>
              <a:t>Kommunikationsmittel</a:t>
            </a:r>
            <a:endParaRPr lang="de-DE" spc="-11" dirty="0">
              <a:solidFill>
                <a:srgbClr val="C00000"/>
              </a:solidFill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13806" y="1758011"/>
            <a:ext cx="4848794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Communication des cartes et données via le </a:t>
            </a:r>
            <a:r>
              <a:rPr lang="fr-FR" sz="1600" spc="-5" dirty="0" err="1" smtClean="0">
                <a:latin typeface="Calibri"/>
                <a:cs typeface="Calibri"/>
              </a:rPr>
              <a:t>géoportail</a:t>
            </a:r>
            <a:r>
              <a:rPr lang="fr-FR" sz="1600" spc="-5" dirty="0" smtClean="0">
                <a:latin typeface="Calibri"/>
                <a:cs typeface="Calibri"/>
              </a:rPr>
              <a:t> de la Grande Région:</a:t>
            </a:r>
            <a:endParaRPr lang="fr-FR" sz="1600" spc="-5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Portail </a:t>
            </a:r>
            <a:r>
              <a:rPr lang="fr-FR" sz="1600" spc="-5" dirty="0">
                <a:latin typeface="Calibri"/>
                <a:cs typeface="Calibri"/>
              </a:rPr>
              <a:t>thématique FR-DE: </a:t>
            </a:r>
            <a:r>
              <a:rPr lang="fr-FR" sz="1600" spc="-5" dirty="0" smtClean="0">
                <a:latin typeface="Calibri"/>
                <a:cs typeface="Calibri"/>
              </a:rPr>
              <a:t>190 </a:t>
            </a:r>
            <a:r>
              <a:rPr lang="fr-FR" sz="1600" spc="-5" dirty="0">
                <a:latin typeface="Calibri"/>
                <a:cs typeface="Calibri"/>
              </a:rPr>
              <a:t>cartes PDF commentées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err="1">
                <a:latin typeface="Calibri"/>
                <a:cs typeface="Calibri"/>
              </a:rPr>
              <a:t>Géoportail</a:t>
            </a:r>
            <a:r>
              <a:rPr lang="fr-FR" sz="1600" spc="-5" dirty="0">
                <a:latin typeface="Calibri"/>
                <a:cs typeface="Calibri"/>
              </a:rPr>
              <a:t> FR-DE-EN: </a:t>
            </a:r>
            <a:r>
              <a:rPr lang="fr-FR" sz="1600" spc="-5" dirty="0" smtClean="0">
                <a:latin typeface="Calibri"/>
                <a:cs typeface="Calibri"/>
              </a:rPr>
              <a:t>210 cartes </a:t>
            </a:r>
            <a:r>
              <a:rPr lang="fr-FR" sz="1600" spc="-5" dirty="0">
                <a:latin typeface="Calibri"/>
                <a:cs typeface="Calibri"/>
              </a:rPr>
              <a:t>interactives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err="1">
                <a:latin typeface="Calibri"/>
                <a:cs typeface="Calibri"/>
              </a:rPr>
              <a:t>Géocatalogue</a:t>
            </a:r>
            <a:r>
              <a:rPr lang="fr-FR" sz="1600" spc="-5" dirty="0">
                <a:latin typeface="Calibri"/>
                <a:cs typeface="Calibri"/>
              </a:rPr>
              <a:t> FR-DE-EN: métadonnées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>
                <a:latin typeface="Calibri"/>
                <a:cs typeface="Calibri"/>
              </a:rPr>
              <a:t>Mise à disposition des données géographiques sur le portail open data du Luxembourg </a:t>
            </a: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Production d’une brochure cartographique pour le Sommet de la Grande Région (tous les 2 ans)</a:t>
            </a:r>
            <a:endParaRPr lang="fr-FR" sz="1600" spc="-5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</p:txBody>
      </p:sp>
      <p:sp>
        <p:nvSpPr>
          <p:cNvPr id="26" name="AutoShape 2" descr="Résultat de recherche d'images pour &quot;IBA oi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5943601" y="1758011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591" lvl="0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Kommunikation der Karten und Daten über das Geoportal der Großregion: 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Themenportal </a:t>
            </a:r>
            <a:r>
              <a:rPr lang="de-DE" sz="1600" spc="-5" dirty="0">
                <a:latin typeface="Calibri"/>
                <a:cs typeface="Calibri"/>
              </a:rPr>
              <a:t>FR-DE: </a:t>
            </a:r>
            <a:r>
              <a:rPr lang="de-DE" sz="1600" spc="-5" dirty="0" smtClean="0">
                <a:latin typeface="Calibri"/>
                <a:cs typeface="Calibri"/>
              </a:rPr>
              <a:t>190 </a:t>
            </a:r>
            <a:r>
              <a:rPr lang="de-DE" sz="1600" spc="-5" dirty="0">
                <a:latin typeface="Calibri"/>
                <a:cs typeface="Calibri"/>
              </a:rPr>
              <a:t>kommentierte PDF-Karten FR-DE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>
                <a:latin typeface="Calibri"/>
                <a:cs typeface="Calibri"/>
              </a:rPr>
              <a:t>Geoportal FR-DE-EN: </a:t>
            </a:r>
            <a:r>
              <a:rPr lang="de-DE" sz="1600" spc="-5" dirty="0" smtClean="0">
                <a:latin typeface="Calibri"/>
                <a:cs typeface="Calibri"/>
              </a:rPr>
              <a:t>210 </a:t>
            </a:r>
            <a:r>
              <a:rPr lang="de-DE" sz="1600" spc="-5" dirty="0">
                <a:latin typeface="Calibri"/>
                <a:cs typeface="Calibri"/>
              </a:rPr>
              <a:t>interaktive Karten FR-DE-EN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>
                <a:latin typeface="Calibri"/>
                <a:cs typeface="Calibri"/>
              </a:rPr>
              <a:t>Geokatalog FR-DE-EN: Metadaten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>
                <a:latin typeface="Calibri"/>
                <a:cs typeface="Calibri"/>
              </a:rPr>
              <a:t>Bereitstellung der geografischen Daten auf dem Open-Data-Portal von </a:t>
            </a:r>
            <a:r>
              <a:rPr lang="de-DE" sz="1600" spc="-5" dirty="0" smtClean="0">
                <a:latin typeface="Calibri"/>
                <a:cs typeface="Calibri"/>
              </a:rPr>
              <a:t>Luxemburg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355591" lvl="0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Erstellung einer Kartenbroschüre für den Gipfel der GR (alle 2 Jahre)</a:t>
            </a:r>
            <a:endParaRPr lang="de-DE" sz="1600" spc="-5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5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8190" y="152400"/>
            <a:ext cx="6348409" cy="1100046"/>
          </a:xfrm>
        </p:spPr>
        <p:txBody>
          <a:bodyPr vert="horz" wrap="square" lIns="0" tIns="23596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 i="0" spc="-5" dirty="0" smtClean="0">
                <a:solidFill>
                  <a:srgbClr val="C00000"/>
                </a:solidFill>
              </a:rPr>
              <a:t>6. </a:t>
            </a:r>
            <a:r>
              <a:rPr lang="fr-FR" b="1" i="0" spc="-10" dirty="0" smtClean="0">
                <a:solidFill>
                  <a:srgbClr val="C00000"/>
                </a:solidFill>
              </a:rPr>
              <a:t>Lien avec le projet COSAN </a:t>
            </a:r>
            <a:r>
              <a:rPr lang="de-DE" spc="-10" dirty="0" smtClean="0">
                <a:solidFill>
                  <a:srgbClr val="C00000"/>
                </a:solidFill>
              </a:rPr>
              <a:t>Zusammenhang mit dem Projekt COSAN</a:t>
            </a:r>
            <a:endParaRPr lang="de-DE" spc="-11" dirty="0">
              <a:solidFill>
                <a:srgbClr val="C00000"/>
              </a:solidFill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29723" y="1676400"/>
            <a:ext cx="4848794" cy="46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Plus-value pour le SIG-GR: représentation des analyses cartographiques de l’observatoir</a:t>
            </a:r>
            <a:r>
              <a:rPr lang="fr-FR" sz="1600" spc="-5" dirty="0" smtClean="0">
                <a:latin typeface="Calibri"/>
                <a:cs typeface="Calibri"/>
              </a:rPr>
              <a:t>e de la santé sur le </a:t>
            </a:r>
            <a:r>
              <a:rPr lang="fr-FR" sz="1600" spc="-5" dirty="0" err="1" smtClean="0">
                <a:latin typeface="Calibri"/>
                <a:cs typeface="Calibri"/>
              </a:rPr>
              <a:t>géoportail</a:t>
            </a:r>
            <a:r>
              <a:rPr lang="fr-FR" sz="1600" spc="-5" dirty="0" smtClean="0">
                <a:latin typeface="Calibri"/>
                <a:cs typeface="Calibri"/>
              </a:rPr>
              <a:t> de la Grande Région (rubrique santé)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Regrouper des informations territoriales et thématiques sur le </a:t>
            </a:r>
            <a:r>
              <a:rPr lang="fr-FR" sz="1600" spc="-5" dirty="0" err="1" smtClean="0">
                <a:latin typeface="Calibri"/>
                <a:cs typeface="Calibri"/>
              </a:rPr>
              <a:t>géoportail</a:t>
            </a:r>
            <a:r>
              <a:rPr lang="fr-FR" sz="1600" spc="-5" dirty="0" smtClean="0">
                <a:latin typeface="Calibri"/>
                <a:cs typeface="Calibri"/>
              </a:rPr>
              <a:t> de la Grande Région</a:t>
            </a: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Accroitre la visibilité des travaux de l’observatoire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Attentes envers l’observatoire: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Observation continue et pérenne d’indicateurs en lien avec la santé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Observation en réseau avec des experts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Analyses pertinentes pour la décision politique et les porteurs de projets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Analyses sur des échelles géographiques fines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fr-FR" sz="1600" spc="-5" dirty="0" smtClean="0">
                <a:latin typeface="Calibri"/>
                <a:cs typeface="Calibri"/>
              </a:rPr>
              <a:t>Analyses sur l’ensemble de la Grande Région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7000" y="1676400"/>
            <a:ext cx="5317107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Mehrwert für das GIS-GR: Darstellung von kartografischen Analysen der Gesundheitsb</a:t>
            </a:r>
            <a:r>
              <a:rPr lang="de-DE" sz="1600" spc="-5" dirty="0" smtClean="0">
                <a:latin typeface="Calibri"/>
                <a:cs typeface="Calibri"/>
              </a:rPr>
              <a:t>eobachtung auf dem Geoportal der Großregion (Rubrik Gesundheit)</a:t>
            </a:r>
            <a:endParaRPr lang="de-DE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Gruppieren von territorialen und thematischen Informationen auf dem Geoportal der Großregion</a:t>
            </a:r>
            <a:endParaRPr lang="de-DE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Sichtbarkeit </a:t>
            </a:r>
            <a:r>
              <a:rPr lang="de-DE" sz="1600" spc="-5" dirty="0">
                <a:latin typeface="Calibri"/>
                <a:cs typeface="Calibri"/>
              </a:rPr>
              <a:t>der </a:t>
            </a:r>
            <a:r>
              <a:rPr lang="de-DE" sz="1600" spc="-5" dirty="0" smtClean="0">
                <a:latin typeface="Calibri"/>
                <a:cs typeface="Calibri"/>
              </a:rPr>
              <a:t>Arbeiten </a:t>
            </a:r>
            <a:r>
              <a:rPr lang="de-DE" sz="1600" spc="-5" dirty="0">
                <a:latin typeface="Calibri"/>
                <a:cs typeface="Calibri"/>
              </a:rPr>
              <a:t>der Beobachtungsstelle </a:t>
            </a:r>
            <a:r>
              <a:rPr lang="de-DE" sz="1600" spc="-5" dirty="0" smtClean="0">
                <a:latin typeface="Calibri"/>
                <a:cs typeface="Calibri"/>
              </a:rPr>
              <a:t>erhöhen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Erwartungen gegenüber dem Projekt: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Laufende und stetige Beobachtung von Indikatoren im Zusammenhang mit der Gesundheit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Beobachtung im Netzwerk von Experten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Relevante Analysen für </a:t>
            </a:r>
            <a:r>
              <a:rPr lang="de-DE" sz="1600" spc="-5" dirty="0">
                <a:latin typeface="Calibri"/>
                <a:cs typeface="Calibri"/>
              </a:rPr>
              <a:t>politische Entscheidungen und </a:t>
            </a:r>
            <a:r>
              <a:rPr lang="de-DE" sz="1600" spc="-5" dirty="0" smtClean="0">
                <a:latin typeface="Calibri"/>
                <a:cs typeface="Calibri"/>
              </a:rPr>
              <a:t>Projektträger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Kleinräumliche Analysen</a:t>
            </a:r>
          </a:p>
          <a:p>
            <a:pPr marL="812791" lvl="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 panose="05000000000000000000" pitchFamily="2" charset="2"/>
              <a:buChar char="Ø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Analysen auf dem gesamten Gebiet der Großregion</a:t>
            </a:r>
            <a:endParaRPr lang="de-DE" sz="1600" spc="-5" dirty="0" smtClean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de-DE" sz="1600" spc="-5" dirty="0" smtClean="0">
              <a:latin typeface="Calibri"/>
              <a:cs typeface="Calibri"/>
            </a:endParaRPr>
          </a:p>
        </p:txBody>
      </p:sp>
      <p:sp>
        <p:nvSpPr>
          <p:cNvPr id="26" name="AutoShape 2" descr="Résultat de recherche d'images pour &quot;IBA oi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8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747064"/>
            <a:ext cx="3426283" cy="2374476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4640995" y="2170915"/>
            <a:ext cx="24559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err="1" smtClean="0">
                <a:latin typeface="Calibri"/>
                <a:cs typeface="Calibri"/>
              </a:rPr>
              <a:t>Pour</a:t>
            </a:r>
            <a:r>
              <a:rPr lang="de-DE" sz="1600" spc="-5" dirty="0" smtClean="0">
                <a:latin typeface="Calibri"/>
                <a:cs typeface="Calibri"/>
              </a:rPr>
              <a:t> plus </a:t>
            </a:r>
            <a:r>
              <a:rPr lang="de-DE" sz="1600" spc="-5" dirty="0" err="1" smtClean="0">
                <a:latin typeface="Calibri"/>
                <a:cs typeface="Calibri"/>
              </a:rPr>
              <a:t>d‘informations</a:t>
            </a:r>
            <a:endParaRPr lang="de-DE" sz="1600" spc="-5" dirty="0">
              <a:latin typeface="Calibri"/>
              <a:cs typeface="Calibri"/>
            </a:endParaRPr>
          </a:p>
          <a:p>
            <a:pPr marL="355591" indent="-3428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buFont typeface="Wingdings"/>
              <a:buChar char=""/>
              <a:tabLst>
                <a:tab pos="355591" algn="l"/>
                <a:tab pos="356226" algn="l"/>
              </a:tabLst>
              <a:defRPr/>
            </a:pPr>
            <a:r>
              <a:rPr lang="de-DE" sz="1600" spc="-5" dirty="0" smtClean="0">
                <a:latin typeface="Calibri"/>
                <a:cs typeface="Calibri"/>
              </a:rPr>
              <a:t>Um mehr zu erfahren:</a:t>
            </a:r>
            <a:endParaRPr lang="de-DE" sz="1600" spc="-5" dirty="0">
              <a:latin typeface="Calibri"/>
              <a:cs typeface="Calibri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621480" y="4719374"/>
            <a:ext cx="313320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lb-LU" sz="2400" dirty="0" smtClean="0">
                <a:solidFill>
                  <a:srgbClr val="C00000"/>
                </a:solidFill>
                <a:latin typeface="+mj-lt"/>
                <a:hlinkClick r:id="rId4"/>
              </a:rPr>
              <a:t>www.sig-gr.eu</a:t>
            </a:r>
            <a:r>
              <a:rPr lang="fr-FR" altLang="lb-LU" sz="3600" dirty="0" smtClean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693484" y="4714393"/>
            <a:ext cx="3581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lb-LU" sz="2400" dirty="0" smtClean="0">
                <a:solidFill>
                  <a:srgbClr val="C00000"/>
                </a:solidFill>
                <a:latin typeface="+mj-lt"/>
                <a:hlinkClick r:id="rId5"/>
              </a:rPr>
              <a:t>www.gis-gr.eu</a:t>
            </a:r>
            <a:r>
              <a:rPr lang="fr-FR" altLang="lb-LU" sz="3600" dirty="0" smtClean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1028" name="Picture 1" descr="Logo_GIS-GR_Ne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02023"/>
            <a:ext cx="2228920" cy="10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3124200" y="2909580"/>
            <a:ext cx="556577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r>
              <a:rPr lang="fr-FR" sz="1600" spc="-5" dirty="0">
                <a:latin typeface="Calibri"/>
                <a:cs typeface="Calibri"/>
                <a:hlinkClick r:id="rId8"/>
              </a:rPr>
              <a:t>t</a:t>
            </a:r>
            <a:r>
              <a:rPr lang="fr-FR" sz="1600" spc="-5" dirty="0" smtClean="0">
                <a:latin typeface="Calibri"/>
                <a:cs typeface="Calibri"/>
                <a:hlinkClick r:id="rId8"/>
              </a:rPr>
              <a:t>hierry.hengen@mat.etat.lu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CC99"/>
              </a:buClr>
              <a:buSzPct val="87500"/>
              <a:tabLst>
                <a:tab pos="355591" algn="l"/>
                <a:tab pos="356226" algn="l"/>
              </a:tabLst>
              <a:defRPr/>
            </a:pPr>
            <a:endParaRPr lang="fr-FR" sz="1600" spc="-5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983" y="3509847"/>
            <a:ext cx="2718024" cy="10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SIGGR_28062017_Rencontre_SIG_Metz.pptx" id="{176839F4-19B0-445F-BDE5-9202F3E76DD3}" vid="{2DE3FDB6-7D4B-4955-B534-88B327FC6435}"/>
    </a:ext>
  </a:extLst>
</a:theme>
</file>

<file path=ppt/theme/theme2.xml><?xml version="1.0" encoding="utf-8"?>
<a:theme xmlns:a="http://schemas.openxmlformats.org/drawingml/2006/main" name="1_Office">
  <a:themeElements>
    <a:clrScheme name="Benutzerdefiniert 1">
      <a:dk1>
        <a:srgbClr val="FFFFFF"/>
      </a:dk1>
      <a:lt1>
        <a:srgbClr val="AEABAB"/>
      </a:lt1>
      <a:dk2>
        <a:srgbClr val="FFFFFF"/>
      </a:dk2>
      <a:lt2>
        <a:srgbClr val="837F7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Benutzerdefiniert 1">
      <a:dk1>
        <a:srgbClr val="FFFFFF"/>
      </a:dk1>
      <a:lt1>
        <a:srgbClr val="AEABAB"/>
      </a:lt1>
      <a:dk2>
        <a:srgbClr val="FFFFFF"/>
      </a:dk2>
      <a:lt2>
        <a:srgbClr val="837F7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que avec lo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asque neu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847</Words>
  <Application>Microsoft Office PowerPoint</Application>
  <PresentationFormat>Widescreen</PresentationFormat>
  <Paragraphs>176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1_Office</vt:lpstr>
      <vt:lpstr>2_Office</vt:lpstr>
      <vt:lpstr>Masque avec logo</vt:lpstr>
      <vt:lpstr>Masque neutre</vt:lpstr>
      <vt:lpstr>PowerPoint Presentation</vt:lpstr>
      <vt:lpstr>1. Contexte et financement  Zusammenhang und Finanzierung</vt:lpstr>
      <vt:lpstr>2. Statut et missions / Status und Aufgaben</vt:lpstr>
      <vt:lpstr>3. Un géoportail avec plusieurs thèmes Ein Geoportal mit vielen Themen</vt:lpstr>
      <vt:lpstr>4. Types de travaux réalisés            Art der durchgeführten Arbeiten</vt:lpstr>
      <vt:lpstr>PowerPoint Presentation</vt:lpstr>
      <vt:lpstr>5. Moyens d’action Kommunikationsmittel</vt:lpstr>
      <vt:lpstr>6. Lien avec le projet COSAN Zusammenhang mit dem Projekt COSAN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de travail de la présidence luxembourgeoise du 11e Sommet</dc:title>
  <dc:creator>Marie-Josée Vidal</dc:creator>
  <cp:lastModifiedBy>Thierry Hengen</cp:lastModifiedBy>
  <cp:revision>366</cp:revision>
  <dcterms:created xsi:type="dcterms:W3CDTF">2017-05-22T14:39:31Z</dcterms:created>
  <dcterms:modified xsi:type="dcterms:W3CDTF">2022-12-05T15:09:14Z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2017-05-22T00:00:00Z</vt:filetime>
  </property>
</Properties>
</file>